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4002" r:id="rId1"/>
  </p:sldMasterIdLst>
  <p:notesMasterIdLst>
    <p:notesMasterId r:id="rId30"/>
  </p:notesMasterIdLst>
  <p:handoutMasterIdLst>
    <p:handoutMasterId r:id="rId31"/>
  </p:handoutMasterIdLst>
  <p:sldIdLst>
    <p:sldId id="256" r:id="rId2"/>
    <p:sldId id="280" r:id="rId3"/>
    <p:sldId id="274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4" r:id="rId17"/>
    <p:sldId id="295" r:id="rId18"/>
    <p:sldId id="296" r:id="rId19"/>
    <p:sldId id="297" r:id="rId20"/>
    <p:sldId id="300" r:id="rId21"/>
    <p:sldId id="301" r:id="rId22"/>
    <p:sldId id="308" r:id="rId23"/>
    <p:sldId id="302" r:id="rId24"/>
    <p:sldId id="303" r:id="rId25"/>
    <p:sldId id="304" r:id="rId26"/>
    <p:sldId id="305" r:id="rId27"/>
    <p:sldId id="306" r:id="rId28"/>
    <p:sldId id="307" r:id="rId29"/>
  </p:sldIdLst>
  <p:sldSz cx="9144000" cy="6858000" type="screen4x3"/>
  <p:notesSz cx="92964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orient="horz" pos="804">
          <p15:clr>
            <a:srgbClr val="A4A3A4"/>
          </p15:clr>
        </p15:guide>
        <p15:guide id="3" orient="horz" pos="193">
          <p15:clr>
            <a:srgbClr val="A4A3A4"/>
          </p15:clr>
        </p15:guide>
        <p15:guide id="4" orient="horz" pos="4128">
          <p15:clr>
            <a:srgbClr val="A4A3A4"/>
          </p15:clr>
        </p15:guide>
        <p15:guide id="5" orient="horz" pos="1483">
          <p15:clr>
            <a:srgbClr val="A4A3A4"/>
          </p15:clr>
        </p15:guide>
        <p15:guide id="6" orient="horz" pos="3514">
          <p15:clr>
            <a:srgbClr val="A4A3A4"/>
          </p15:clr>
        </p15:guide>
        <p15:guide id="7" orient="horz" pos="2833">
          <p15:clr>
            <a:srgbClr val="A4A3A4"/>
          </p15:clr>
        </p15:guide>
        <p15:guide id="8" pos="2880">
          <p15:clr>
            <a:srgbClr val="A4A3A4"/>
          </p15:clr>
        </p15:guide>
        <p15:guide id="9" pos="4734">
          <p15:clr>
            <a:srgbClr val="A4A3A4"/>
          </p15:clr>
        </p15:guide>
        <p15:guide id="10" pos="1959">
          <p15:clr>
            <a:srgbClr val="A4A3A4"/>
          </p15:clr>
        </p15:guide>
        <p15:guide id="11" pos="3808">
          <p15:clr>
            <a:srgbClr val="A4A3A4"/>
          </p15:clr>
        </p15:guide>
        <p15:guide id="12" pos="5566">
          <p15:clr>
            <a:srgbClr val="A4A3A4"/>
          </p15:clr>
        </p15:guide>
        <p15:guide id="13" pos="1026">
          <p15:clr>
            <a:srgbClr val="A4A3A4"/>
          </p15:clr>
        </p15:guide>
        <p15:guide id="14" pos="1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D94D2"/>
    <a:srgbClr val="2C6DBA"/>
    <a:srgbClr val="4294D6"/>
    <a:srgbClr val="1A9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2" autoAdjust="0"/>
  </p:normalViewPr>
  <p:slideViewPr>
    <p:cSldViewPr snapToGrid="0">
      <p:cViewPr varScale="1">
        <p:scale>
          <a:sx n="78" d="100"/>
          <a:sy n="78" d="100"/>
        </p:scale>
        <p:origin x="1622" y="48"/>
      </p:cViewPr>
      <p:guideLst>
        <p:guide orient="horz" pos="2162"/>
        <p:guide orient="horz" pos="804"/>
        <p:guide orient="horz" pos="193"/>
        <p:guide orient="horz" pos="4128"/>
        <p:guide orient="horz" pos="1483"/>
        <p:guide orient="horz" pos="3514"/>
        <p:guide orient="horz" pos="2833"/>
        <p:guide pos="2880"/>
        <p:guide pos="4734"/>
        <p:guide pos="1959"/>
        <p:guide pos="3808"/>
        <p:guide pos="5566"/>
        <p:guide pos="1026"/>
        <p:guide pos="1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AA56D-6859-4EF7-83F5-F26517F8F86A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706CE-DD56-44EB-9C7F-FE3574A5C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7933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7A732-E016-4A82-A589-F6E10816C5CA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1813" y="876300"/>
            <a:ext cx="31527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275" y="3373438"/>
            <a:ext cx="7435850" cy="2760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738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D62D3-BB65-47B7-B482-3500296D8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192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- n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3"/>
            <a:ext cx="9144000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11150" y="5300253"/>
            <a:ext cx="5548313" cy="417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11150" y="5728918"/>
            <a:ext cx="5548313" cy="287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6359333"/>
            <a:ext cx="5548313" cy="2872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fld id="{B00CC99A-1AEC-4AAA-92D0-EFFF73746BF4}" type="datetime4">
              <a:rPr lang="en-US" smtClean="0"/>
              <a:t>July 21, 2014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-4016" y="2250764"/>
            <a:ext cx="9148017" cy="2367666"/>
            <a:chOff x="-4016" y="2250764"/>
            <a:chExt cx="9148017" cy="2367666"/>
          </a:xfrm>
        </p:grpSpPr>
        <p:sp>
          <p:nvSpPr>
            <p:cNvPr id="3" name="Rectangle 7"/>
            <p:cNvSpPr>
              <a:spLocks/>
            </p:cNvSpPr>
            <p:nvPr/>
          </p:nvSpPr>
          <p:spPr bwMode="auto">
            <a:xfrm>
              <a:off x="1" y="2252755"/>
              <a:ext cx="9144000" cy="2365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3608" tIns="21804" rIns="43608" bIns="21804" anchor="ctr"/>
            <a:lstStyle/>
            <a:p>
              <a:pPr algn="ctr" defTabSz="215900"/>
              <a:endParaRPr lang="en-US" sz="1800" dirty="0">
                <a:solidFill>
                  <a:srgbClr val="FFFFFF"/>
                </a:solidFill>
                <a:latin typeface="Franklin Gothic Book" pitchFamily="34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791" y="3143707"/>
              <a:ext cx="2420233" cy="594530"/>
            </a:xfrm>
            <a:prstGeom prst="rect">
              <a:avLst/>
            </a:prstGeom>
          </p:spPr>
        </p:pic>
        <p:sp>
          <p:nvSpPr>
            <p:cNvPr id="12" name="Parallelogram 11"/>
            <p:cNvSpPr/>
            <p:nvPr userDrawn="1"/>
          </p:nvSpPr>
          <p:spPr bwMode="auto">
            <a:xfrm>
              <a:off x="-4016" y="2250764"/>
              <a:ext cx="6291434" cy="2367666"/>
            </a:xfrm>
            <a:custGeom>
              <a:avLst/>
              <a:gdLst>
                <a:gd name="connsiteX0" fmla="*/ 0 w 7110584"/>
                <a:gd name="connsiteY0" fmla="*/ 2367666 h 2367666"/>
                <a:gd name="connsiteX1" fmla="*/ 775198 w 7110584"/>
                <a:gd name="connsiteY1" fmla="*/ 0 h 2367666"/>
                <a:gd name="connsiteX2" fmla="*/ 7110584 w 7110584"/>
                <a:gd name="connsiteY2" fmla="*/ 0 h 2367666"/>
                <a:gd name="connsiteX3" fmla="*/ 6335386 w 7110584"/>
                <a:gd name="connsiteY3" fmla="*/ 2367666 h 2367666"/>
                <a:gd name="connsiteX4" fmla="*/ 0 w 7110584"/>
                <a:gd name="connsiteY4" fmla="*/ 2367666 h 2367666"/>
                <a:gd name="connsiteX0" fmla="*/ 0 w 7110584"/>
                <a:gd name="connsiteY0" fmla="*/ 2367666 h 2367666"/>
                <a:gd name="connsiteX1" fmla="*/ 820442 w 7110584"/>
                <a:gd name="connsiteY1" fmla="*/ 0 h 2367666"/>
                <a:gd name="connsiteX2" fmla="*/ 7110584 w 7110584"/>
                <a:gd name="connsiteY2" fmla="*/ 0 h 2367666"/>
                <a:gd name="connsiteX3" fmla="*/ 6335386 w 7110584"/>
                <a:gd name="connsiteY3" fmla="*/ 2367666 h 2367666"/>
                <a:gd name="connsiteX4" fmla="*/ 0 w 7110584"/>
                <a:gd name="connsiteY4" fmla="*/ 2367666 h 2367666"/>
                <a:gd name="connsiteX0" fmla="*/ 0 w 6291434"/>
                <a:gd name="connsiteY0" fmla="*/ 2367666 h 2367666"/>
                <a:gd name="connsiteX1" fmla="*/ 1292 w 6291434"/>
                <a:gd name="connsiteY1" fmla="*/ 0 h 2367666"/>
                <a:gd name="connsiteX2" fmla="*/ 6291434 w 6291434"/>
                <a:gd name="connsiteY2" fmla="*/ 0 h 2367666"/>
                <a:gd name="connsiteX3" fmla="*/ 5516236 w 6291434"/>
                <a:gd name="connsiteY3" fmla="*/ 2367666 h 2367666"/>
                <a:gd name="connsiteX4" fmla="*/ 0 w 6291434"/>
                <a:gd name="connsiteY4" fmla="*/ 2367666 h 236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1434" h="2367666">
                  <a:moveTo>
                    <a:pt x="0" y="2367666"/>
                  </a:moveTo>
                  <a:cubicBezTo>
                    <a:pt x="431" y="1578444"/>
                    <a:pt x="861" y="789222"/>
                    <a:pt x="1292" y="0"/>
                  </a:cubicBezTo>
                  <a:lnTo>
                    <a:pt x="6291434" y="0"/>
                  </a:lnTo>
                  <a:lnTo>
                    <a:pt x="5516236" y="2367666"/>
                  </a:lnTo>
                  <a:lnTo>
                    <a:pt x="0" y="236766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1150" y="2259016"/>
            <a:ext cx="4835779" cy="237066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487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11150" y="1280160"/>
            <a:ext cx="3941762" cy="23326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474278" y="1279525"/>
            <a:ext cx="3734993" cy="4772025"/>
          </a:xfrm>
        </p:spPr>
        <p:txBody>
          <a:bodyPr/>
          <a:lstStyle>
            <a:lvl1pPr marL="320040" indent="-320040">
              <a:defRPr sz="2400"/>
            </a:lvl1pPr>
            <a:lvl2pPr>
              <a:defRPr sz="2200"/>
            </a:lvl2pPr>
            <a:lvl3pPr>
              <a:defRPr sz="2000"/>
            </a:lvl3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11150" y="3718934"/>
            <a:ext cx="3941762" cy="23326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473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2"/>
            <a:ext cx="9147599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01919" y="2845967"/>
            <a:ext cx="1498372" cy="204173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”</a:t>
            </a:r>
            <a:endParaRPr lang="en-US" sz="20000" b="0" cap="none" spc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5075" y="947414"/>
            <a:ext cx="1473200" cy="2142907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“</a:t>
            </a:r>
            <a:endParaRPr lang="en-US" sz="20000" b="0" cap="none" spc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7" name="Text Placeholder 8" title="A quotation can be used in this area"/>
          <p:cNvSpPr>
            <a:spLocks noGrp="1"/>
          </p:cNvSpPr>
          <p:nvPr>
            <p:ph type="body" sz="quarter" idx="10" hasCustomPrompt="1"/>
          </p:nvPr>
        </p:nvSpPr>
        <p:spPr>
          <a:xfrm>
            <a:off x="1754186" y="1969705"/>
            <a:ext cx="5635625" cy="1871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Put your quote in here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70618" y="4419881"/>
            <a:ext cx="3519193" cy="2977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77638" y="5080517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Organization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873321" y="4774552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Title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650840" y="6426952"/>
            <a:ext cx="42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881FCEE-8B8D-471D-B2CD-8B20A04D8A95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‹#›</a:t>
            </a:fld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261" y="6647649"/>
            <a:ext cx="8979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" b="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1310231341_Standard</a:t>
            </a:r>
            <a:r>
              <a:rPr lang="en-US" sz="500" b="0" kern="1200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- </a:t>
            </a:r>
            <a:r>
              <a:rPr lang="en-US" sz="500" b="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Cerner PPT template_v2.2 updated: 0115</a:t>
            </a:r>
            <a:r>
              <a:rPr lang="en-US" sz="500" b="0" kern="1200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  </a:t>
            </a:r>
            <a:r>
              <a:rPr lang="en-US" sz="500" b="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© </a:t>
            </a:r>
            <a:r>
              <a:rPr lang="en-US" sz="500" b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Cerner Corporation.  All rights reserved.  </a:t>
            </a:r>
          </a:p>
          <a:p>
            <a:pPr algn="l"/>
            <a:r>
              <a:rPr lang="en-US" sz="500" b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This document contains Cerner confidential and/or proprietary information belonging to Cerner Corporation and/or its related affiliates which may not be reproduced or transmitted in any form or by any means without the express written consent of Cerner</a:t>
            </a:r>
          </a:p>
        </p:txBody>
      </p:sp>
    </p:spTree>
    <p:extLst>
      <p:ext uri="{BB962C8B-B14F-4D97-AF65-F5344CB8AC3E}">
        <p14:creationId xmlns:p14="http://schemas.microsoft.com/office/powerpoint/2010/main" val="3957270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2"/>
            <a:ext cx="9144000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 userDrawn="1"/>
        </p:nvSpPr>
        <p:spPr>
          <a:xfrm>
            <a:off x="7301919" y="2845967"/>
            <a:ext cx="1498372" cy="204173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”</a:t>
            </a:r>
            <a:endParaRPr lang="en-US" sz="20000" b="0" cap="none" spc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835075" y="947414"/>
            <a:ext cx="1473200" cy="2142907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“</a:t>
            </a:r>
            <a:endParaRPr lang="en-US" sz="20000" b="0" cap="none" spc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21" name="Text Placeholder 8" title="A quotation can be used in this area"/>
          <p:cNvSpPr>
            <a:spLocks noGrp="1"/>
          </p:cNvSpPr>
          <p:nvPr>
            <p:ph type="body" sz="quarter" idx="10" hasCustomPrompt="1"/>
          </p:nvPr>
        </p:nvSpPr>
        <p:spPr>
          <a:xfrm>
            <a:off x="1754186" y="1969705"/>
            <a:ext cx="5635625" cy="1871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Put your quote in here</a:t>
            </a:r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70618" y="4419881"/>
            <a:ext cx="3519193" cy="2977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77638" y="5080517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Organization here</a:t>
            </a: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873321" y="4774552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Title here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8650840" y="6426952"/>
            <a:ext cx="42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881FCEE-8B8D-471D-B2CD-8B20A04D8A95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‹#›</a:t>
            </a:fld>
            <a:endParaRPr lang="en-US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1984" y="6641870"/>
            <a:ext cx="8979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500" b="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1310231341_Standard - Cerner PPT template_v2.2 updated: 0115   © Cerner Corporation.  All rights reserved.  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500" b="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This document contains Cerner confidential and/or proprietary </a:t>
            </a:r>
            <a:r>
              <a:rPr lang="en-US" sz="500" b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information belonging to Cerner Corporation and/or its related affiliates which may not be reproduced or transmitted in any form or by any means without the express written consent of Cerner</a:t>
            </a:r>
          </a:p>
        </p:txBody>
      </p:sp>
    </p:spTree>
    <p:extLst>
      <p:ext uri="{BB962C8B-B14F-4D97-AF65-F5344CB8AC3E}">
        <p14:creationId xmlns:p14="http://schemas.microsoft.com/office/powerpoint/2010/main" val="3376911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0" y="4343400"/>
            <a:ext cx="5259388" cy="2087563"/>
            <a:chOff x="-422728" y="4800600"/>
            <a:chExt cx="5805606" cy="1695965"/>
          </a:xfrm>
        </p:grpSpPr>
        <p:pic>
          <p:nvPicPr>
            <p:cNvPr id="4" name="Picture 15" descr="angle_bar.png" hidden="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22728" y="4800600"/>
              <a:ext cx="5796910" cy="169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6" descr="angle_bar.png" hidden="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4032" y="4801990"/>
              <a:ext cx="5796910" cy="169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Box 13"/>
          <p:cNvSpPr txBox="1"/>
          <p:nvPr userDrawn="1"/>
        </p:nvSpPr>
        <p:spPr>
          <a:xfrm>
            <a:off x="7301919" y="2845967"/>
            <a:ext cx="1498372" cy="204173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”</a:t>
            </a:r>
            <a:endParaRPr lang="en-US" sz="20000" b="0" cap="none" spc="0" dirty="0">
              <a:ln>
                <a:noFill/>
              </a:ln>
              <a:solidFill>
                <a:schemeClr val="tx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35075" y="947414"/>
            <a:ext cx="1473200" cy="2142907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“</a:t>
            </a:r>
            <a:endParaRPr lang="en-US" sz="20000" b="0" cap="none" spc="0" dirty="0">
              <a:ln>
                <a:noFill/>
              </a:ln>
              <a:solidFill>
                <a:schemeClr val="tx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16" name="Text Placeholder 8" title="A quotation can be used in this area"/>
          <p:cNvSpPr>
            <a:spLocks noGrp="1"/>
          </p:cNvSpPr>
          <p:nvPr>
            <p:ph type="body" sz="quarter" idx="10" hasCustomPrompt="1"/>
          </p:nvPr>
        </p:nvSpPr>
        <p:spPr>
          <a:xfrm>
            <a:off x="1754186" y="1969705"/>
            <a:ext cx="5635625" cy="1871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Put your quote in here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70618" y="4419881"/>
            <a:ext cx="3519193" cy="2977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77638" y="5080517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tx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Organization here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873321" y="4774552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tx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Title here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8650840" y="6426952"/>
            <a:ext cx="42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881FCEE-8B8D-471D-B2CD-8B20A04D8A95}" type="slidenum">
              <a:rPr lang="en-US" sz="1200" smtClean="0">
                <a:solidFill>
                  <a:schemeClr val="accent5">
                    <a:lumMod val="75000"/>
                  </a:schemeClr>
                </a:solidFill>
              </a:rPr>
              <a:t>‹#›</a:t>
            </a:fld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261" y="6607544"/>
            <a:ext cx="8979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1310231341_Standard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-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Cerner PPT template_v2.2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updated: 0115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  </a:t>
            </a:r>
            <a:r>
              <a:rPr lang="en-US" sz="500" b="0" dirty="0"/>
              <a:t>© Cerner Corporation.  All rights reserved.  </a:t>
            </a:r>
          </a:p>
          <a:p>
            <a:pPr algn="l"/>
            <a:r>
              <a:rPr lang="en-US" sz="500" b="0" dirty="0"/>
              <a:t>This document contains Cerner confidential and/or proprietary information belonging to Cerner Corporation and/or its related affiliates which may not be reproduced or transmitted in any form or by any means without the express written consent of Cerner</a:t>
            </a:r>
          </a:p>
        </p:txBody>
      </p:sp>
    </p:spTree>
    <p:extLst>
      <p:ext uri="{BB962C8B-B14F-4D97-AF65-F5344CB8AC3E}">
        <p14:creationId xmlns:p14="http://schemas.microsoft.com/office/powerpoint/2010/main" val="4154787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-1261" y="6607544"/>
            <a:ext cx="8979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1310231341_Standard - Cerner PPT template_v2.2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updated: 0115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  </a:t>
            </a:r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© </a:t>
            </a:r>
            <a:r>
              <a:rPr lang="en-US" sz="500" b="0" dirty="0"/>
              <a:t>Cerner Corporation.  All rights reserved.  </a:t>
            </a:r>
          </a:p>
          <a:p>
            <a:pPr algn="l"/>
            <a:r>
              <a:rPr lang="en-US" sz="500" b="0" dirty="0"/>
              <a:t>This document contains Cerner confidential and/or proprietary information belonging to Cerner Corporation and/or its related affiliates which may not be reproduced or transmitted in any form or by any means without the express written consent of Cerner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650840" y="6426952"/>
            <a:ext cx="42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881FCEE-8B8D-471D-B2CD-8B20A04D8A95}" type="slidenum">
              <a:rPr lang="en-US" sz="1200" smtClean="0">
                <a:solidFill>
                  <a:schemeClr val="accent5">
                    <a:lumMod val="75000"/>
                  </a:schemeClr>
                </a:solidFill>
              </a:rPr>
              <a:t>‹#›</a:t>
            </a:fld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678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9524" y="1426872"/>
            <a:ext cx="9153524" cy="3070517"/>
            <a:chOff x="-9524" y="1426872"/>
            <a:chExt cx="9153524" cy="3070517"/>
          </a:xfrm>
        </p:grpSpPr>
        <p:pic>
          <p:nvPicPr>
            <p:cNvPr id="2" name="Picture 1" descr="FAN9016905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41711" y="1466071"/>
              <a:ext cx="4102289" cy="2734859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 userDrawn="1"/>
          </p:nvGrpSpPr>
          <p:grpSpPr>
            <a:xfrm>
              <a:off x="-8597" y="1426872"/>
              <a:ext cx="6234000" cy="2853743"/>
              <a:chOff x="-8597" y="1426872"/>
              <a:chExt cx="6234000" cy="2853743"/>
            </a:xfrm>
          </p:grpSpPr>
          <p:sp>
            <p:nvSpPr>
              <p:cNvPr id="23" name="Parallelogram 22"/>
              <p:cNvSpPr/>
              <p:nvPr userDrawn="1"/>
            </p:nvSpPr>
            <p:spPr bwMode="auto">
              <a:xfrm>
                <a:off x="-8597" y="1426872"/>
                <a:ext cx="6234000" cy="2853743"/>
              </a:xfrm>
              <a:custGeom>
                <a:avLst/>
                <a:gdLst>
                  <a:gd name="connsiteX0" fmla="*/ 0 w 7305563"/>
                  <a:gd name="connsiteY0" fmla="*/ 2853743 h 2853743"/>
                  <a:gd name="connsiteX1" fmla="*/ 934344 w 7305563"/>
                  <a:gd name="connsiteY1" fmla="*/ 0 h 2853743"/>
                  <a:gd name="connsiteX2" fmla="*/ 7305563 w 7305563"/>
                  <a:gd name="connsiteY2" fmla="*/ 0 h 2853743"/>
                  <a:gd name="connsiteX3" fmla="*/ 6371219 w 7305563"/>
                  <a:gd name="connsiteY3" fmla="*/ 2853743 h 2853743"/>
                  <a:gd name="connsiteX4" fmla="*/ 0 w 7305563"/>
                  <a:gd name="connsiteY4" fmla="*/ 2853743 h 2853743"/>
                  <a:gd name="connsiteX0" fmla="*/ 137219 w 6371219"/>
                  <a:gd name="connsiteY0" fmla="*/ 2853743 h 2853743"/>
                  <a:gd name="connsiteX1" fmla="*/ 0 w 6371219"/>
                  <a:gd name="connsiteY1" fmla="*/ 0 h 2853743"/>
                  <a:gd name="connsiteX2" fmla="*/ 6371219 w 6371219"/>
                  <a:gd name="connsiteY2" fmla="*/ 0 h 2853743"/>
                  <a:gd name="connsiteX3" fmla="*/ 5436875 w 6371219"/>
                  <a:gd name="connsiteY3" fmla="*/ 2853743 h 2853743"/>
                  <a:gd name="connsiteX4" fmla="*/ 137219 w 6371219"/>
                  <a:gd name="connsiteY4" fmla="*/ 2853743 h 2853743"/>
                  <a:gd name="connsiteX0" fmla="*/ 0 w 6234000"/>
                  <a:gd name="connsiteY0" fmla="*/ 2853743 h 2853743"/>
                  <a:gd name="connsiteX1" fmla="*/ 3275 w 6234000"/>
                  <a:gd name="connsiteY1" fmla="*/ 0 h 2853743"/>
                  <a:gd name="connsiteX2" fmla="*/ 6234000 w 6234000"/>
                  <a:gd name="connsiteY2" fmla="*/ 0 h 2853743"/>
                  <a:gd name="connsiteX3" fmla="*/ 5299656 w 6234000"/>
                  <a:gd name="connsiteY3" fmla="*/ 2853743 h 2853743"/>
                  <a:gd name="connsiteX4" fmla="*/ 0 w 6234000"/>
                  <a:gd name="connsiteY4" fmla="*/ 2853743 h 285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34000" h="2853743">
                    <a:moveTo>
                      <a:pt x="0" y="2853743"/>
                    </a:moveTo>
                    <a:cubicBezTo>
                      <a:pt x="1092" y="1902495"/>
                      <a:pt x="2183" y="951248"/>
                      <a:pt x="3275" y="0"/>
                    </a:cubicBezTo>
                    <a:lnTo>
                      <a:pt x="6234000" y="0"/>
                    </a:lnTo>
                    <a:lnTo>
                      <a:pt x="5299656" y="2853743"/>
                    </a:lnTo>
                    <a:lnTo>
                      <a:pt x="0" y="2853743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66713" marR="0" indent="-366713" algn="ctr" defTabSz="976313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40000"/>
                  <a:buFontTx/>
                  <a:buNone/>
                  <a:tabLst/>
                </a:pPr>
                <a:endParaRPr lang="en-US"/>
              </a:p>
            </p:txBody>
          </p:sp>
          <p:sp>
            <p:nvSpPr>
              <p:cNvPr id="22" name="Parallelogram 21"/>
              <p:cNvSpPr/>
              <p:nvPr userDrawn="1"/>
            </p:nvSpPr>
            <p:spPr bwMode="auto">
              <a:xfrm>
                <a:off x="-7316" y="1469926"/>
                <a:ext cx="6052516" cy="2724249"/>
              </a:xfrm>
              <a:custGeom>
                <a:avLst/>
                <a:gdLst>
                  <a:gd name="connsiteX0" fmla="*/ 0 w 6974060"/>
                  <a:gd name="connsiteY0" fmla="*/ 2724249 h 2724249"/>
                  <a:gd name="connsiteX1" fmla="*/ 891946 w 6974060"/>
                  <a:gd name="connsiteY1" fmla="*/ 0 h 2724249"/>
                  <a:gd name="connsiteX2" fmla="*/ 6974060 w 6974060"/>
                  <a:gd name="connsiteY2" fmla="*/ 0 h 2724249"/>
                  <a:gd name="connsiteX3" fmla="*/ 6082114 w 6974060"/>
                  <a:gd name="connsiteY3" fmla="*/ 2724249 h 2724249"/>
                  <a:gd name="connsiteX4" fmla="*/ 0 w 6974060"/>
                  <a:gd name="connsiteY4" fmla="*/ 2724249 h 2724249"/>
                  <a:gd name="connsiteX0" fmla="*/ 0 w 6974060"/>
                  <a:gd name="connsiteY0" fmla="*/ 2724249 h 2724249"/>
                  <a:gd name="connsiteX1" fmla="*/ 922902 w 6974060"/>
                  <a:gd name="connsiteY1" fmla="*/ 0 h 2724249"/>
                  <a:gd name="connsiteX2" fmla="*/ 6974060 w 6974060"/>
                  <a:gd name="connsiteY2" fmla="*/ 0 h 2724249"/>
                  <a:gd name="connsiteX3" fmla="*/ 6082114 w 6974060"/>
                  <a:gd name="connsiteY3" fmla="*/ 2724249 h 2724249"/>
                  <a:gd name="connsiteX4" fmla="*/ 0 w 6974060"/>
                  <a:gd name="connsiteY4" fmla="*/ 2724249 h 2724249"/>
                  <a:gd name="connsiteX0" fmla="*/ 0 w 6052516"/>
                  <a:gd name="connsiteY0" fmla="*/ 2724249 h 2724249"/>
                  <a:gd name="connsiteX1" fmla="*/ 1358 w 6052516"/>
                  <a:gd name="connsiteY1" fmla="*/ 0 h 2724249"/>
                  <a:gd name="connsiteX2" fmla="*/ 6052516 w 6052516"/>
                  <a:gd name="connsiteY2" fmla="*/ 0 h 2724249"/>
                  <a:gd name="connsiteX3" fmla="*/ 5160570 w 6052516"/>
                  <a:gd name="connsiteY3" fmla="*/ 2724249 h 2724249"/>
                  <a:gd name="connsiteX4" fmla="*/ 0 w 6052516"/>
                  <a:gd name="connsiteY4" fmla="*/ 2724249 h 2724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2516" h="2724249">
                    <a:moveTo>
                      <a:pt x="0" y="2724249"/>
                    </a:moveTo>
                    <a:cubicBezTo>
                      <a:pt x="453" y="1816166"/>
                      <a:pt x="905" y="908083"/>
                      <a:pt x="1358" y="0"/>
                    </a:cubicBezTo>
                    <a:lnTo>
                      <a:pt x="6052516" y="0"/>
                    </a:lnTo>
                    <a:lnTo>
                      <a:pt x="5160570" y="2724249"/>
                    </a:lnTo>
                    <a:lnTo>
                      <a:pt x="0" y="2724249"/>
                    </a:lnTo>
                    <a:close/>
                  </a:path>
                </a:pathLst>
              </a:custGeom>
              <a:solidFill>
                <a:srgbClr val="0D94D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66713" marR="0" indent="-366713" algn="ctr" defTabSz="976313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40000"/>
                  <a:buFontTx/>
                  <a:buNone/>
                  <a:tabLst/>
                </a:pPr>
                <a:endParaRPr kumimoji="0" lang="en-US" sz="3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25" name="Parallelogram 24"/>
            <p:cNvSpPr/>
            <p:nvPr userDrawn="1"/>
          </p:nvSpPr>
          <p:spPr bwMode="auto">
            <a:xfrm>
              <a:off x="-9524" y="3808793"/>
              <a:ext cx="4579143" cy="688596"/>
            </a:xfrm>
            <a:custGeom>
              <a:avLst/>
              <a:gdLst>
                <a:gd name="connsiteX0" fmla="*/ 0 w 4800600"/>
                <a:gd name="connsiteY0" fmla="*/ 688596 h 688596"/>
                <a:gd name="connsiteX1" fmla="*/ 225453 w 4800600"/>
                <a:gd name="connsiteY1" fmla="*/ 0 h 688596"/>
                <a:gd name="connsiteX2" fmla="*/ 4800600 w 4800600"/>
                <a:gd name="connsiteY2" fmla="*/ 0 h 688596"/>
                <a:gd name="connsiteX3" fmla="*/ 4575147 w 4800600"/>
                <a:gd name="connsiteY3" fmla="*/ 688596 h 688596"/>
                <a:gd name="connsiteX4" fmla="*/ 0 w 4800600"/>
                <a:gd name="connsiteY4" fmla="*/ 688596 h 688596"/>
                <a:gd name="connsiteX0" fmla="*/ 0 w 4583906"/>
                <a:gd name="connsiteY0" fmla="*/ 688596 h 688596"/>
                <a:gd name="connsiteX1" fmla="*/ 8759 w 4583906"/>
                <a:gd name="connsiteY1" fmla="*/ 0 h 688596"/>
                <a:gd name="connsiteX2" fmla="*/ 4583906 w 4583906"/>
                <a:gd name="connsiteY2" fmla="*/ 0 h 688596"/>
                <a:gd name="connsiteX3" fmla="*/ 4358453 w 4583906"/>
                <a:gd name="connsiteY3" fmla="*/ 688596 h 688596"/>
                <a:gd name="connsiteX4" fmla="*/ 0 w 4583906"/>
                <a:gd name="connsiteY4" fmla="*/ 688596 h 688596"/>
                <a:gd name="connsiteX0" fmla="*/ 0 w 4579143"/>
                <a:gd name="connsiteY0" fmla="*/ 688596 h 688596"/>
                <a:gd name="connsiteX1" fmla="*/ 3996 w 4579143"/>
                <a:gd name="connsiteY1" fmla="*/ 0 h 688596"/>
                <a:gd name="connsiteX2" fmla="*/ 4579143 w 4579143"/>
                <a:gd name="connsiteY2" fmla="*/ 0 h 688596"/>
                <a:gd name="connsiteX3" fmla="*/ 4353690 w 4579143"/>
                <a:gd name="connsiteY3" fmla="*/ 688596 h 688596"/>
                <a:gd name="connsiteX4" fmla="*/ 0 w 4579143"/>
                <a:gd name="connsiteY4" fmla="*/ 688596 h 68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143" h="688596">
                  <a:moveTo>
                    <a:pt x="0" y="688596"/>
                  </a:moveTo>
                  <a:lnTo>
                    <a:pt x="3996" y="0"/>
                  </a:lnTo>
                  <a:lnTo>
                    <a:pt x="4579143" y="0"/>
                  </a:lnTo>
                  <a:lnTo>
                    <a:pt x="4353690" y="688596"/>
                  </a:lnTo>
                  <a:lnTo>
                    <a:pt x="0" y="68859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" name="Text Placeholder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1150" y="4943092"/>
            <a:ext cx="4260849" cy="417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7" name="Text Placeholder 1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11150" y="5369613"/>
            <a:ext cx="3765549" cy="253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8" name="Text Placeholder 1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1150" y="6361809"/>
            <a:ext cx="2166187" cy="285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0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fld id="{B584F102-AF6B-4EC2-9F2D-C2961294974C}" type="datetime4">
              <a:rPr lang="en-US" smtClean="0"/>
              <a:t>July 21, 2014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 userDrawn="1">
            <p:ph type="title"/>
          </p:nvPr>
        </p:nvSpPr>
        <p:spPr>
          <a:xfrm>
            <a:off x="311149" y="1481751"/>
            <a:ext cx="4840203" cy="232062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51" y="6133731"/>
            <a:ext cx="2076915" cy="510194"/>
          </a:xfrm>
          <a:prstGeom prst="rect">
            <a:avLst/>
          </a:prstGeom>
        </p:spPr>
      </p:pic>
      <p:sp>
        <p:nvSpPr>
          <p:cNvPr id="16" name="Text Placeholder 13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11150" y="3810219"/>
            <a:ext cx="4002584" cy="68716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2944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0196" y="2354263"/>
            <a:ext cx="7525421" cy="1881002"/>
            <a:chOff x="-10196" y="2354263"/>
            <a:chExt cx="7525421" cy="1881002"/>
          </a:xfrm>
        </p:grpSpPr>
        <p:sp>
          <p:nvSpPr>
            <p:cNvPr id="16" name="Parallelogram 15"/>
            <p:cNvSpPr/>
            <p:nvPr userDrawn="1"/>
          </p:nvSpPr>
          <p:spPr bwMode="auto">
            <a:xfrm>
              <a:off x="-10196" y="2354263"/>
              <a:ext cx="7525421" cy="1671727"/>
            </a:xfrm>
            <a:custGeom>
              <a:avLst/>
              <a:gdLst>
                <a:gd name="connsiteX0" fmla="*/ 0 w 8100837"/>
                <a:gd name="connsiteY0" fmla="*/ 1671727 h 1671727"/>
                <a:gd name="connsiteX1" fmla="*/ 547340 w 8100837"/>
                <a:gd name="connsiteY1" fmla="*/ 0 h 1671727"/>
                <a:gd name="connsiteX2" fmla="*/ 8100837 w 8100837"/>
                <a:gd name="connsiteY2" fmla="*/ 0 h 1671727"/>
                <a:gd name="connsiteX3" fmla="*/ 7553497 w 8100837"/>
                <a:gd name="connsiteY3" fmla="*/ 1671727 h 1671727"/>
                <a:gd name="connsiteX4" fmla="*/ 0 w 8100837"/>
                <a:gd name="connsiteY4" fmla="*/ 1671727 h 1671727"/>
                <a:gd name="connsiteX0" fmla="*/ 0 w 8100837"/>
                <a:gd name="connsiteY0" fmla="*/ 1671727 h 1671727"/>
                <a:gd name="connsiteX1" fmla="*/ 584372 w 8100837"/>
                <a:gd name="connsiteY1" fmla="*/ 0 h 1671727"/>
                <a:gd name="connsiteX2" fmla="*/ 8100837 w 8100837"/>
                <a:gd name="connsiteY2" fmla="*/ 0 h 1671727"/>
                <a:gd name="connsiteX3" fmla="*/ 7553497 w 8100837"/>
                <a:gd name="connsiteY3" fmla="*/ 1671727 h 1671727"/>
                <a:gd name="connsiteX4" fmla="*/ 0 w 8100837"/>
                <a:gd name="connsiteY4" fmla="*/ 1671727 h 1671727"/>
                <a:gd name="connsiteX0" fmla="*/ 0 w 7536815"/>
                <a:gd name="connsiteY0" fmla="*/ 1671727 h 1671727"/>
                <a:gd name="connsiteX1" fmla="*/ 20350 w 7536815"/>
                <a:gd name="connsiteY1" fmla="*/ 0 h 1671727"/>
                <a:gd name="connsiteX2" fmla="*/ 7536815 w 7536815"/>
                <a:gd name="connsiteY2" fmla="*/ 0 h 1671727"/>
                <a:gd name="connsiteX3" fmla="*/ 6989475 w 7536815"/>
                <a:gd name="connsiteY3" fmla="*/ 1671727 h 1671727"/>
                <a:gd name="connsiteX4" fmla="*/ 0 w 7536815"/>
                <a:gd name="connsiteY4" fmla="*/ 1671727 h 1671727"/>
                <a:gd name="connsiteX0" fmla="*/ 0 w 7525421"/>
                <a:gd name="connsiteY0" fmla="*/ 1671727 h 1671727"/>
                <a:gd name="connsiteX1" fmla="*/ 8956 w 7525421"/>
                <a:gd name="connsiteY1" fmla="*/ 0 h 1671727"/>
                <a:gd name="connsiteX2" fmla="*/ 7525421 w 7525421"/>
                <a:gd name="connsiteY2" fmla="*/ 0 h 1671727"/>
                <a:gd name="connsiteX3" fmla="*/ 6978081 w 7525421"/>
                <a:gd name="connsiteY3" fmla="*/ 1671727 h 1671727"/>
                <a:gd name="connsiteX4" fmla="*/ 0 w 7525421"/>
                <a:gd name="connsiteY4" fmla="*/ 1671727 h 167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5421" h="1671727">
                  <a:moveTo>
                    <a:pt x="0" y="1671727"/>
                  </a:moveTo>
                  <a:cubicBezTo>
                    <a:pt x="2985" y="1114485"/>
                    <a:pt x="5971" y="557242"/>
                    <a:pt x="8956" y="0"/>
                  </a:cubicBezTo>
                  <a:lnTo>
                    <a:pt x="7525421" y="0"/>
                  </a:lnTo>
                  <a:lnTo>
                    <a:pt x="6978081" y="1671727"/>
                  </a:lnTo>
                  <a:lnTo>
                    <a:pt x="0" y="1671727"/>
                  </a:lnTo>
                  <a:close/>
                </a:path>
              </a:pathLst>
            </a:custGeom>
            <a:solidFill>
              <a:srgbClr val="0D94D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Parallelogram 17"/>
            <p:cNvSpPr/>
            <p:nvPr userDrawn="1"/>
          </p:nvSpPr>
          <p:spPr bwMode="auto">
            <a:xfrm>
              <a:off x="-9162" y="3821821"/>
              <a:ext cx="6064971" cy="413444"/>
            </a:xfrm>
            <a:custGeom>
              <a:avLst/>
              <a:gdLst>
                <a:gd name="connsiteX0" fmla="*/ 0 w 6254461"/>
                <a:gd name="connsiteY0" fmla="*/ 413444 h 413444"/>
                <a:gd name="connsiteX1" fmla="*/ 135366 w 6254461"/>
                <a:gd name="connsiteY1" fmla="*/ 0 h 413444"/>
                <a:gd name="connsiteX2" fmla="*/ 6254461 w 6254461"/>
                <a:gd name="connsiteY2" fmla="*/ 0 h 413444"/>
                <a:gd name="connsiteX3" fmla="*/ 6119095 w 6254461"/>
                <a:gd name="connsiteY3" fmla="*/ 413444 h 413444"/>
                <a:gd name="connsiteX4" fmla="*/ 0 w 6254461"/>
                <a:gd name="connsiteY4" fmla="*/ 413444 h 413444"/>
                <a:gd name="connsiteX0" fmla="*/ 61187 w 6119095"/>
                <a:gd name="connsiteY0" fmla="*/ 413444 h 413444"/>
                <a:gd name="connsiteX1" fmla="*/ 0 w 6119095"/>
                <a:gd name="connsiteY1" fmla="*/ 0 h 413444"/>
                <a:gd name="connsiteX2" fmla="*/ 6119095 w 6119095"/>
                <a:gd name="connsiteY2" fmla="*/ 0 h 413444"/>
                <a:gd name="connsiteX3" fmla="*/ 5983729 w 6119095"/>
                <a:gd name="connsiteY3" fmla="*/ 413444 h 413444"/>
                <a:gd name="connsiteX4" fmla="*/ 61187 w 6119095"/>
                <a:gd name="connsiteY4" fmla="*/ 413444 h 413444"/>
                <a:gd name="connsiteX0" fmla="*/ 7063 w 6064971"/>
                <a:gd name="connsiteY0" fmla="*/ 413444 h 413444"/>
                <a:gd name="connsiteX1" fmla="*/ 0 w 6064971"/>
                <a:gd name="connsiteY1" fmla="*/ 0 h 413444"/>
                <a:gd name="connsiteX2" fmla="*/ 6064971 w 6064971"/>
                <a:gd name="connsiteY2" fmla="*/ 0 h 413444"/>
                <a:gd name="connsiteX3" fmla="*/ 5929605 w 6064971"/>
                <a:gd name="connsiteY3" fmla="*/ 413444 h 413444"/>
                <a:gd name="connsiteX4" fmla="*/ 7063 w 6064971"/>
                <a:gd name="connsiteY4" fmla="*/ 413444 h 4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4971" h="413444">
                  <a:moveTo>
                    <a:pt x="7063" y="413444"/>
                  </a:moveTo>
                  <a:lnTo>
                    <a:pt x="0" y="0"/>
                  </a:lnTo>
                  <a:lnTo>
                    <a:pt x="6064971" y="0"/>
                  </a:lnTo>
                  <a:lnTo>
                    <a:pt x="5929605" y="413444"/>
                  </a:lnTo>
                  <a:lnTo>
                    <a:pt x="7063" y="41344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2913" y="2367665"/>
            <a:ext cx="6591979" cy="1461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11151" y="4943092"/>
            <a:ext cx="4260849" cy="417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11151" y="5369613"/>
            <a:ext cx="3765549" cy="253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6361809"/>
            <a:ext cx="2166187" cy="285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fld id="{98241DAF-D3D1-4C65-9DAB-493DE76CC6E3}" type="datetime4">
              <a:rPr lang="en-US" smtClean="0"/>
              <a:t>July 21, 2014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51" y="6133731"/>
            <a:ext cx="2076915" cy="51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3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2"/>
            <a:ext cx="9147599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791975" y="2614623"/>
            <a:ext cx="7542328" cy="164276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656885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2"/>
            <a:ext cx="9144000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791974" y="2621603"/>
            <a:ext cx="7549307" cy="164276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3291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r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4528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40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 noChangeAspect="1"/>
          </p:cNvSpPr>
          <p:nvPr>
            <p:ph type="body" sz="quarter" idx="12"/>
          </p:nvPr>
        </p:nvSpPr>
        <p:spPr>
          <a:xfrm>
            <a:off x="322580" y="1280160"/>
            <a:ext cx="8224520" cy="4331746"/>
          </a:xfrm>
        </p:spPr>
        <p:txBody>
          <a:bodyPr anchor="ctr" anchorCtr="1"/>
          <a:lstStyle>
            <a:lvl1pPr marL="320040" indent="-320040"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5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321787" y="1280160"/>
            <a:ext cx="386873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280160"/>
            <a:ext cx="38877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311150" y="2194560"/>
            <a:ext cx="3870325" cy="3883511"/>
          </a:xfrm>
        </p:spPr>
        <p:txBody>
          <a:bodyPr/>
          <a:lstStyle>
            <a:lvl1pPr marL="320040" indent="-320040"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3"/>
          </p:nvPr>
        </p:nvSpPr>
        <p:spPr>
          <a:xfrm>
            <a:off x="4587875" y="2194560"/>
            <a:ext cx="3870325" cy="3883511"/>
          </a:xfrm>
        </p:spPr>
        <p:txBody>
          <a:bodyPr/>
          <a:lstStyle>
            <a:lvl1pPr marL="320040" indent="-320040"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29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11150" y="1280160"/>
            <a:ext cx="3584575" cy="478894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474278" y="1280160"/>
            <a:ext cx="4038541" cy="4788946"/>
          </a:xfrm>
        </p:spPr>
        <p:txBody>
          <a:bodyPr/>
          <a:lstStyle>
            <a:lvl1pPr marL="320040" indent="-320040"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86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/>
          <p:cNvSpPr/>
          <p:nvPr/>
        </p:nvSpPr>
        <p:spPr bwMode="auto">
          <a:xfrm>
            <a:off x="-7144" y="813351"/>
            <a:ext cx="8562705" cy="234399"/>
          </a:xfrm>
          <a:custGeom>
            <a:avLst/>
            <a:gdLst>
              <a:gd name="connsiteX0" fmla="*/ 0 w 8650811"/>
              <a:gd name="connsiteY0" fmla="*/ 234399 h 234399"/>
              <a:gd name="connsiteX1" fmla="*/ 76745 w 8650811"/>
              <a:gd name="connsiteY1" fmla="*/ 0 h 234399"/>
              <a:gd name="connsiteX2" fmla="*/ 8650811 w 8650811"/>
              <a:gd name="connsiteY2" fmla="*/ 0 h 234399"/>
              <a:gd name="connsiteX3" fmla="*/ 8574066 w 8650811"/>
              <a:gd name="connsiteY3" fmla="*/ 234399 h 234399"/>
              <a:gd name="connsiteX4" fmla="*/ 0 w 8650811"/>
              <a:gd name="connsiteY4" fmla="*/ 234399 h 234399"/>
              <a:gd name="connsiteX0" fmla="*/ 0 w 8650811"/>
              <a:gd name="connsiteY0" fmla="*/ 234399 h 234399"/>
              <a:gd name="connsiteX1" fmla="*/ 91032 w 8650811"/>
              <a:gd name="connsiteY1" fmla="*/ 2381 h 234399"/>
              <a:gd name="connsiteX2" fmla="*/ 8650811 w 8650811"/>
              <a:gd name="connsiteY2" fmla="*/ 0 h 234399"/>
              <a:gd name="connsiteX3" fmla="*/ 8574066 w 8650811"/>
              <a:gd name="connsiteY3" fmla="*/ 234399 h 234399"/>
              <a:gd name="connsiteX4" fmla="*/ 0 w 8650811"/>
              <a:gd name="connsiteY4" fmla="*/ 234399 h 234399"/>
              <a:gd name="connsiteX0" fmla="*/ 0 w 8562705"/>
              <a:gd name="connsiteY0" fmla="*/ 234399 h 234399"/>
              <a:gd name="connsiteX1" fmla="*/ 2926 w 8562705"/>
              <a:gd name="connsiteY1" fmla="*/ 2381 h 234399"/>
              <a:gd name="connsiteX2" fmla="*/ 8562705 w 8562705"/>
              <a:gd name="connsiteY2" fmla="*/ 0 h 234399"/>
              <a:gd name="connsiteX3" fmla="*/ 8485960 w 8562705"/>
              <a:gd name="connsiteY3" fmla="*/ 234399 h 234399"/>
              <a:gd name="connsiteX4" fmla="*/ 0 w 8562705"/>
              <a:gd name="connsiteY4" fmla="*/ 234399 h 23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62705" h="234399">
                <a:moveTo>
                  <a:pt x="0" y="234399"/>
                </a:moveTo>
                <a:cubicBezTo>
                  <a:pt x="975" y="157060"/>
                  <a:pt x="1951" y="79720"/>
                  <a:pt x="2926" y="2381"/>
                </a:cubicBezTo>
                <a:lnTo>
                  <a:pt x="8562705" y="0"/>
                </a:lnTo>
                <a:lnTo>
                  <a:pt x="8485960" y="234399"/>
                </a:lnTo>
                <a:lnTo>
                  <a:pt x="0" y="234399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marR="0" indent="-366713" algn="ctr" defTabSz="9763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40000"/>
              <a:buFontTx/>
              <a:buNone/>
              <a:tabLst/>
            </a:pPr>
            <a:endParaRPr kumimoji="0" lang="en-US" sz="3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311150" y="1"/>
            <a:ext cx="8241866" cy="86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150" y="1280160"/>
            <a:ext cx="7886700" cy="4609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61" y="6615565"/>
            <a:ext cx="8979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1310231341_Standard - Cerner PPT template_v2.2 updated: 0115  ©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lang="en-US" sz="500" b="0" dirty="0"/>
              <a:t>Cerner Corporation.  All rights reserved.  </a:t>
            </a:r>
          </a:p>
          <a:p>
            <a:pPr algn="l"/>
            <a:r>
              <a:rPr lang="en-US" sz="500" b="0" dirty="0"/>
              <a:t>This document contains Cerner confidential and/or proprietary information belonging to Cerner Corporation and/or its related affiliates which may not be reproduced or transmitted in any form or by any means without the express written consent of Cerner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50840" y="6426952"/>
            <a:ext cx="42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881FCEE-8B8D-471D-B2CD-8B20A04D8A95}" type="slidenum">
              <a:rPr lang="en-US" sz="1200" smtClean="0">
                <a:solidFill>
                  <a:schemeClr val="accent5">
                    <a:lumMod val="75000"/>
                  </a:schemeClr>
                </a:solidFill>
              </a:rPr>
              <a:t>‹#›</a:t>
            </a:fld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02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4" r:id="rId2"/>
    <p:sldLayoutId id="2147484007" r:id="rId3"/>
    <p:sldLayoutId id="2147484008" r:id="rId4"/>
    <p:sldLayoutId id="214748401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5" r:id="rId12"/>
    <p:sldLayoutId id="2147484016" r:id="rId13"/>
    <p:sldLayoutId id="2147484017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27432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115000"/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11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3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7.xml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Brian Heits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Associate Lead Software Engineer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July 8, 2019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1149" y="2259016"/>
            <a:ext cx="5380523" cy="2370667"/>
          </a:xfrm>
        </p:spPr>
        <p:txBody>
          <a:bodyPr>
            <a:normAutofit fontScale="90000"/>
          </a:bodyPr>
          <a:lstStyle/>
          <a:p>
            <a:r>
              <a:rPr lang="en-US" dirty="0"/>
              <a:t>Welcome!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MPages</a:t>
            </a:r>
            <a:r>
              <a:rPr lang="en-US" dirty="0"/>
              <a:t> GAIA and FUSION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694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A7222-B81C-4F90-A31D-9FF85CD8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 - </a:t>
            </a:r>
            <a:r>
              <a:rPr lang="en-US" dirty="0" err="1"/>
              <a:t>Webpack</a:t>
            </a:r>
            <a:r>
              <a:rPr lang="en-US" dirty="0"/>
              <a:t> Plugin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07169-C224-448E-BFB1-AE1A1C63D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49" y="1280160"/>
            <a:ext cx="8515609" cy="5223276"/>
          </a:xfrm>
        </p:spPr>
        <p:txBody>
          <a:bodyPr/>
          <a:lstStyle/>
          <a:p>
            <a:r>
              <a:rPr lang="en-US" sz="2000" dirty="0"/>
              <a:t>Allows compiling multiple files down to a single file.</a:t>
            </a:r>
          </a:p>
          <a:p>
            <a:r>
              <a:rPr lang="en-US" sz="2000" dirty="0"/>
              <a:t>Transforms ES6 to ES5.</a:t>
            </a:r>
          </a:p>
          <a:p>
            <a:endParaRPr lang="en-US" dirty="0"/>
          </a:p>
        </p:txBody>
      </p:sp>
      <p:pic>
        <p:nvPicPr>
          <p:cNvPr id="6" name="Webpack Demo 1">
            <a:hlinkClick r:id="" action="ppaction://media"/>
            <a:extLst>
              <a:ext uri="{FF2B5EF4-FFF2-40B4-BE49-F238E27FC236}">
                <a16:creationId xmlns:a16="http://schemas.microsoft.com/office/drawing/2014/main" id="{23B3F2D4-6E51-4EB6-8739-2D6C5D8FC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1845" y="2189194"/>
            <a:ext cx="7669762" cy="431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3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CC046-40E7-4C92-A4E5-B65F6A7B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GAIA </a:t>
            </a:r>
            <a:r>
              <a:rPr lang="en-US" dirty="0"/>
              <a:t>- </a:t>
            </a:r>
            <a:r>
              <a:rPr lang="en-US" dirty="0" err="1"/>
              <a:t>Webpack</a:t>
            </a:r>
            <a:r>
              <a:rPr lang="en-US" dirty="0"/>
              <a:t> Plugin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81876FA-0CFE-4A16-9616-A222BEFAD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150" y="1429398"/>
            <a:ext cx="8570913" cy="48211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75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extLst mod="1">
    <p:ext uri="{E180D4A7-C9FB-4DFB-919C-405C955672EB}">
      <p14:showEvtLst xmlns:p14="http://schemas.microsoft.com/office/powerpoint/2010/main">
        <p14:playEvt time="15362" objId="5"/>
        <p14:stopEvt time="21888" objId="5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CC046-40E7-4C92-A4E5-B65F6A7B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 - Millennium Proxy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CD8EE-5FA3-4C49-B892-9BF677E5C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Gaia to connect to a Millennium domain through a URL.</a:t>
            </a:r>
          </a:p>
          <a:p>
            <a:r>
              <a:rPr lang="en-US" dirty="0"/>
              <a:t>Can execute arbitrary CCL programs.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82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extLst mod="1">
    <p:ext uri="{E180D4A7-C9FB-4DFB-919C-405C955672EB}">
      <p14:showEvtLst xmlns:p14="http://schemas.microsoft.com/office/powerpoint/2010/main">
        <p14:playEvt time="15362" objId="5"/>
        <p14:stopEvt time="21888" objId="5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CC046-40E7-4C92-A4E5-B65F6A7B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 - Millennium Proxy</a:t>
            </a:r>
          </a:p>
        </p:txBody>
      </p:sp>
      <p:pic>
        <p:nvPicPr>
          <p:cNvPr id="5" name="Milproxy">
            <a:hlinkClick r:id="" action="ppaction://media"/>
            <a:extLst>
              <a:ext uri="{FF2B5EF4-FFF2-40B4-BE49-F238E27FC236}">
                <a16:creationId xmlns:a16="http://schemas.microsoft.com/office/drawing/2014/main" id="{0FB671AD-6BB8-4921-857A-283443EFE715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150" y="1383506"/>
            <a:ext cx="8534400" cy="4800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96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5362" objId="5"/>
        <p14:stopEvt time="21888" objId="5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CC046-40E7-4C92-A4E5-B65F6A7B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 - Millennium Proxy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2D961F-3A56-439B-9BAA-D78D55E70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150" y="1412081"/>
            <a:ext cx="8534400" cy="4800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841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extLst mod="1">
    <p:ext uri="{E180D4A7-C9FB-4DFB-919C-405C955672EB}">
      <p14:showEvtLst xmlns:p14="http://schemas.microsoft.com/office/powerpoint/2010/main">
        <p14:playEvt time="15362" objId="5"/>
        <p14:stopEvt time="21888" objId="5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CC046-40E7-4C92-A4E5-B65F6A7B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 - Injector Plugin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E4BE-553F-4B4E-9B89-DDB2CC7EB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49" y="1280160"/>
            <a:ext cx="8487617" cy="5045995"/>
          </a:xfrm>
        </p:spPr>
        <p:txBody>
          <a:bodyPr/>
          <a:lstStyle/>
          <a:p>
            <a:r>
              <a:rPr lang="en-US" dirty="0"/>
              <a:t>Allows injecting custom scripts into existing HTTP calls.</a:t>
            </a:r>
          </a:p>
          <a:p>
            <a:endParaRPr lang="en-US" dirty="0"/>
          </a:p>
        </p:txBody>
      </p:sp>
      <p:pic>
        <p:nvPicPr>
          <p:cNvPr id="7" name="Picture 2" descr="http://icons.iconarchive.com/icons/dtafalonso/android-lollipop/512/Browser-icon.png">
            <a:extLst>
              <a:ext uri="{FF2B5EF4-FFF2-40B4-BE49-F238E27FC236}">
                <a16:creationId xmlns:a16="http://schemas.microsoft.com/office/drawing/2014/main" id="{30CEF5E7-3322-4B0B-8EB7-539263194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85" y="3205068"/>
            <a:ext cx="1522933" cy="152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www.cerner.com/-/media/Cerner-Media-folder/Home-Page/logo-2x.ashx?la=en&amp;hash=BC8406D09620541FFB525E9C27687C750297C604">
            <a:extLst>
              <a:ext uri="{FF2B5EF4-FFF2-40B4-BE49-F238E27FC236}">
                <a16:creationId xmlns:a16="http://schemas.microsoft.com/office/drawing/2014/main" id="{85BDE967-F487-4F6D-9A12-19A24E52A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06"/>
          <a:stretch/>
        </p:blipFill>
        <p:spPr bwMode="auto">
          <a:xfrm>
            <a:off x="5832601" y="3205070"/>
            <a:ext cx="1566869" cy="134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A81060-B13A-41B7-BE41-05166FE50353}"/>
              </a:ext>
            </a:extLst>
          </p:cNvPr>
          <p:cNvSpPr txBox="1"/>
          <p:nvPr/>
        </p:nvSpPr>
        <p:spPr>
          <a:xfrm>
            <a:off x="855223" y="4728003"/>
            <a:ext cx="15696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>
                <a:solidFill>
                  <a:schemeClr val="accent1"/>
                </a:solidFill>
              </a:rPr>
              <a:t>Browser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4CE87-51C5-48EE-A2F7-9A9FB01FDBCE}"/>
              </a:ext>
            </a:extLst>
          </p:cNvPr>
          <p:cNvSpPr txBox="1"/>
          <p:nvPr/>
        </p:nvSpPr>
        <p:spPr>
          <a:xfrm>
            <a:off x="5056550" y="4728003"/>
            <a:ext cx="305083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>
                <a:solidFill>
                  <a:schemeClr val="accent1"/>
                </a:solidFill>
              </a:rPr>
              <a:t>Millennium Proxy</a:t>
            </a:r>
          </a:p>
        </p:txBody>
      </p:sp>
      <p:sp>
        <p:nvSpPr>
          <p:cNvPr id="11" name="Right Arrow 2">
            <a:extLst>
              <a:ext uri="{FF2B5EF4-FFF2-40B4-BE49-F238E27FC236}">
                <a16:creationId xmlns:a16="http://schemas.microsoft.com/office/drawing/2014/main" id="{E95C6B42-FAF4-4897-9475-D709D861973E}"/>
              </a:ext>
            </a:extLst>
          </p:cNvPr>
          <p:cNvSpPr/>
          <p:nvPr/>
        </p:nvSpPr>
        <p:spPr>
          <a:xfrm>
            <a:off x="2791208" y="4039222"/>
            <a:ext cx="2628900" cy="506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46C036-B10F-41B8-A52E-290D55D8E8C9}"/>
              </a:ext>
            </a:extLst>
          </p:cNvPr>
          <p:cNvSpPr/>
          <p:nvPr/>
        </p:nvSpPr>
        <p:spPr>
          <a:xfrm>
            <a:off x="3136024" y="2391284"/>
            <a:ext cx="2439518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en-US" altLang="en-US" sz="788" b="0">
                <a:solidFill>
                  <a:srgbClr val="7A7A7A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788" b="0">
                <a:solidFill>
                  <a:srgbClr val="016CFF"/>
                </a:solidFill>
                <a:latin typeface="Consolas" panose="020B0609020204030204" pitchFamily="49" charset="0"/>
              </a:rPr>
              <a:t>html</a:t>
            </a:r>
            <a:r>
              <a:rPr lang="en-US" altLang="en-US" sz="788" b="0">
                <a:solidFill>
                  <a:srgbClr val="7A7A7A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788" b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</a:p>
          <a:p>
            <a:pPr lvl="0" eaLnBrk="0" hangingPunct="0"/>
            <a:r>
              <a:rPr lang="en-US" altLang="en-US" sz="788" b="0">
                <a:solidFill>
                  <a:srgbClr val="7A7A7A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788" b="0">
                <a:solidFill>
                  <a:srgbClr val="016CFF"/>
                </a:solidFill>
                <a:latin typeface="Consolas" panose="020B0609020204030204" pitchFamily="49" charset="0"/>
              </a:rPr>
              <a:t>head</a:t>
            </a:r>
            <a:r>
              <a:rPr lang="en-US" altLang="en-US" sz="788" b="0">
                <a:solidFill>
                  <a:srgbClr val="7A7A7A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788" b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</a:p>
          <a:p>
            <a:pPr lvl="0" eaLnBrk="0" hangingPunct="0"/>
            <a:r>
              <a:rPr lang="en-US" altLang="en-US" sz="788" b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788" b="0">
                <a:solidFill>
                  <a:srgbClr val="7A7A7A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788" b="0">
                <a:solidFill>
                  <a:srgbClr val="016CFF"/>
                </a:solidFill>
                <a:latin typeface="Consolas" panose="020B0609020204030204" pitchFamily="49" charset="0"/>
              </a:rPr>
              <a:t>title</a:t>
            </a:r>
            <a:r>
              <a:rPr lang="en-US" altLang="en-US" sz="788" b="0">
                <a:solidFill>
                  <a:srgbClr val="7A7A7A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788" b="0">
                <a:solidFill>
                  <a:srgbClr val="3B3B3B"/>
                </a:solidFill>
                <a:latin typeface="Consolas" panose="020B0609020204030204" pitchFamily="49" charset="0"/>
              </a:rPr>
              <a:t>My Page</a:t>
            </a:r>
            <a:r>
              <a:rPr lang="en-US" altLang="en-US" sz="788" b="0">
                <a:solidFill>
                  <a:srgbClr val="7A7A7A"/>
                </a:solidFill>
                <a:latin typeface="Consolas" panose="020B0609020204030204" pitchFamily="49" charset="0"/>
              </a:rPr>
              <a:t>&lt;/</a:t>
            </a:r>
            <a:r>
              <a:rPr lang="en-US" altLang="en-US" sz="788" b="0">
                <a:solidFill>
                  <a:srgbClr val="016CFF"/>
                </a:solidFill>
                <a:latin typeface="Consolas" panose="020B0609020204030204" pitchFamily="49" charset="0"/>
              </a:rPr>
              <a:t>title</a:t>
            </a:r>
            <a:r>
              <a:rPr lang="en-US" altLang="en-US" sz="788" b="0">
                <a:solidFill>
                  <a:srgbClr val="7A7A7A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788" b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8FF0EB-0593-42C3-8124-7BF3B1207B25}"/>
              </a:ext>
            </a:extLst>
          </p:cNvPr>
          <p:cNvSpPr/>
          <p:nvPr/>
        </p:nvSpPr>
        <p:spPr>
          <a:xfrm>
            <a:off x="3136025" y="2766658"/>
            <a:ext cx="3475733" cy="698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en-US" altLang="en-US" sz="788" b="0">
                <a:solidFill>
                  <a:srgbClr val="7A7A7A"/>
                </a:solidFill>
                <a:latin typeface="Consolas" panose="020B0609020204030204" pitchFamily="49" charset="0"/>
              </a:rPr>
              <a:t>&lt;/</a:t>
            </a:r>
            <a:r>
              <a:rPr lang="en-US" altLang="en-US" sz="788" b="0">
                <a:solidFill>
                  <a:srgbClr val="016CFF"/>
                </a:solidFill>
                <a:latin typeface="Consolas" panose="020B0609020204030204" pitchFamily="49" charset="0"/>
              </a:rPr>
              <a:t>head</a:t>
            </a:r>
            <a:r>
              <a:rPr lang="en-US" altLang="en-US" sz="788" b="0">
                <a:solidFill>
                  <a:srgbClr val="7A7A7A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788" b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</a:p>
          <a:p>
            <a:pPr lvl="0" eaLnBrk="0" hangingPunct="0"/>
            <a:r>
              <a:rPr lang="en-US" altLang="en-US" sz="788" b="0">
                <a:solidFill>
                  <a:srgbClr val="7A7A7A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788" b="0">
                <a:solidFill>
                  <a:srgbClr val="016CFF"/>
                </a:solidFill>
                <a:latin typeface="Consolas" panose="020B0609020204030204" pitchFamily="49" charset="0"/>
              </a:rPr>
              <a:t>body</a:t>
            </a:r>
            <a:r>
              <a:rPr lang="en-US" altLang="en-US" sz="788" b="0">
                <a:solidFill>
                  <a:srgbClr val="7A7A7A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788" b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</a:p>
          <a:p>
            <a:pPr lvl="0" eaLnBrk="0" hangingPunct="0"/>
            <a:r>
              <a:rPr lang="en-US" altLang="en-US" sz="788" b="0">
                <a:solidFill>
                  <a:srgbClr val="3B3B3B"/>
                </a:solidFill>
                <a:latin typeface="Consolas" panose="020B0609020204030204" pitchFamily="49" charset="0"/>
              </a:rPr>
              <a:t>... </a:t>
            </a:r>
          </a:p>
          <a:p>
            <a:pPr lvl="0" eaLnBrk="0" hangingPunct="0"/>
            <a:r>
              <a:rPr lang="en-US" altLang="en-US" sz="788" b="0">
                <a:solidFill>
                  <a:srgbClr val="7A7A7A"/>
                </a:solidFill>
                <a:latin typeface="Consolas" panose="020B0609020204030204" pitchFamily="49" charset="0"/>
              </a:rPr>
              <a:t>&lt;/</a:t>
            </a:r>
            <a:r>
              <a:rPr lang="en-US" altLang="en-US" sz="788" b="0">
                <a:solidFill>
                  <a:srgbClr val="016CFF"/>
                </a:solidFill>
                <a:latin typeface="Consolas" panose="020B0609020204030204" pitchFamily="49" charset="0"/>
              </a:rPr>
              <a:t>body</a:t>
            </a:r>
            <a:r>
              <a:rPr lang="en-US" altLang="en-US" sz="788" b="0">
                <a:solidFill>
                  <a:srgbClr val="7A7A7A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788" b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</a:p>
          <a:p>
            <a:pPr lvl="0" eaLnBrk="0" hangingPunct="0"/>
            <a:r>
              <a:rPr lang="en-US" altLang="en-US" sz="788" b="0">
                <a:solidFill>
                  <a:srgbClr val="7A7A7A"/>
                </a:solidFill>
                <a:latin typeface="Consolas" panose="020B0609020204030204" pitchFamily="49" charset="0"/>
              </a:rPr>
              <a:t>&lt;/</a:t>
            </a:r>
            <a:r>
              <a:rPr lang="en-US" altLang="en-US" sz="788" b="0">
                <a:solidFill>
                  <a:srgbClr val="016CFF"/>
                </a:solidFill>
                <a:latin typeface="Consolas" panose="020B0609020204030204" pitchFamily="49" charset="0"/>
              </a:rPr>
              <a:t>html</a:t>
            </a:r>
            <a:r>
              <a:rPr lang="en-US" altLang="en-US" sz="788" b="0">
                <a:solidFill>
                  <a:srgbClr val="7A7A7A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788" b="0"/>
              <a:t> </a:t>
            </a:r>
          </a:p>
        </p:txBody>
      </p:sp>
      <p:sp>
        <p:nvSpPr>
          <p:cNvPr id="14" name="Right Arrow 9">
            <a:extLst>
              <a:ext uri="{FF2B5EF4-FFF2-40B4-BE49-F238E27FC236}">
                <a16:creationId xmlns:a16="http://schemas.microsoft.com/office/drawing/2014/main" id="{00BA16EF-85AA-4CA2-93E7-DD69F880EC52}"/>
              </a:ext>
            </a:extLst>
          </p:cNvPr>
          <p:cNvSpPr/>
          <p:nvPr/>
        </p:nvSpPr>
        <p:spPr>
          <a:xfrm flipH="1">
            <a:off x="2791208" y="3388834"/>
            <a:ext cx="2628900" cy="506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03984B-DDE4-498F-84B2-A836A0D8D156}"/>
              </a:ext>
            </a:extLst>
          </p:cNvPr>
          <p:cNvSpPr txBox="1"/>
          <p:nvPr/>
        </p:nvSpPr>
        <p:spPr>
          <a:xfrm>
            <a:off x="3389867" y="4545409"/>
            <a:ext cx="130035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err="1"/>
              <a:t>MPage</a:t>
            </a:r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773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 animBg="1"/>
      <p:bldP spid="15" grpId="0"/>
    </p:bldLst>
  </p:timing>
  <p:extLst mod="1">
    <p:ext uri="{E180D4A7-C9FB-4DFB-919C-405C955672EB}">
      <p14:showEvtLst xmlns:p14="http://schemas.microsoft.com/office/powerpoint/2010/main">
        <p14:playEvt time="15362" objId="5"/>
        <p14:stopEvt time="21888" objId="5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CC046-40E7-4C92-A4E5-B65F6A7B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 - Injector Plugin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E4BE-553F-4B4E-9B89-DDB2CC7EB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49" y="1280160"/>
            <a:ext cx="8487617" cy="50459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JS file is injected into the HTML page.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D1AD96-AB5A-4C25-80BC-B0C118706DFB}"/>
              </a:ext>
            </a:extLst>
          </p:cNvPr>
          <p:cNvSpPr/>
          <p:nvPr/>
        </p:nvSpPr>
        <p:spPr>
          <a:xfrm>
            <a:off x="977415" y="2943970"/>
            <a:ext cx="7495096" cy="323165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1500" b="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1500" b="0" dirty="0">
                <a:solidFill>
                  <a:srgbClr val="016CFF"/>
                </a:solidFill>
                <a:latin typeface="Consolas" panose="020B0609020204030204" pitchFamily="49" charset="0"/>
              </a:rPr>
              <a:t>script</a:t>
            </a:r>
            <a:r>
              <a:rPr lang="en-US" altLang="en-US" sz="1500" b="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500" b="0" dirty="0" err="1">
                <a:solidFill>
                  <a:srgbClr val="963DFF"/>
                </a:solidFill>
                <a:latin typeface="Consolas" panose="020B0609020204030204" pitchFamily="49" charset="0"/>
              </a:rPr>
              <a:t>src</a:t>
            </a:r>
            <a:r>
              <a:rPr lang="en-US" altLang="en-US" sz="1500" b="0" dirty="0">
                <a:solidFill>
                  <a:srgbClr val="3B3B3B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500" b="0" dirty="0">
                <a:solidFill>
                  <a:srgbClr val="666666"/>
                </a:solidFill>
                <a:latin typeface="Consolas" panose="020B0609020204030204" pitchFamily="49" charset="0"/>
              </a:rPr>
              <a:t>"myInjectedScript.js"</a:t>
            </a:r>
            <a:r>
              <a:rPr lang="en-US" altLang="en-US" sz="1500" b="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500" b="0" dirty="0">
                <a:solidFill>
                  <a:srgbClr val="963DFF"/>
                </a:solidFill>
                <a:latin typeface="Consolas" panose="020B0609020204030204" pitchFamily="49" charset="0"/>
              </a:rPr>
              <a:t>type</a:t>
            </a:r>
            <a:r>
              <a:rPr lang="en-US" altLang="en-US" sz="1500" b="0" dirty="0">
                <a:solidFill>
                  <a:srgbClr val="3B3B3B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500" b="0" dirty="0">
                <a:solidFill>
                  <a:srgbClr val="666666"/>
                </a:solidFill>
                <a:latin typeface="Consolas" panose="020B0609020204030204" pitchFamily="49" charset="0"/>
              </a:rPr>
              <a:t>"text/</a:t>
            </a:r>
            <a:r>
              <a:rPr lang="en-US" altLang="en-US" sz="1500" b="0" dirty="0" err="1">
                <a:solidFill>
                  <a:srgbClr val="666666"/>
                </a:solidFill>
                <a:latin typeface="Consolas" panose="020B0609020204030204" pitchFamily="49" charset="0"/>
              </a:rPr>
              <a:t>javascript</a:t>
            </a:r>
            <a:r>
              <a:rPr lang="en-US" altLang="en-US" sz="1500" b="0" dirty="0">
                <a:solidFill>
                  <a:srgbClr val="666666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500" b="0" dirty="0">
                <a:solidFill>
                  <a:srgbClr val="3B3B3B"/>
                </a:solidFill>
                <a:latin typeface="Consolas" panose="020B0609020204030204" pitchFamily="49" charset="0"/>
              </a:rPr>
              <a:t>&gt;&lt;/</a:t>
            </a:r>
            <a:r>
              <a:rPr lang="en-US" altLang="en-US" sz="1500" b="0" dirty="0">
                <a:solidFill>
                  <a:srgbClr val="016CFF"/>
                </a:solidFill>
                <a:latin typeface="Consolas" panose="020B0609020204030204" pitchFamily="49" charset="0"/>
              </a:rPr>
              <a:t>script</a:t>
            </a:r>
            <a:r>
              <a:rPr lang="en-US" altLang="en-US" sz="1500" b="0" dirty="0">
                <a:solidFill>
                  <a:srgbClr val="3B3B3B"/>
                </a:solidFill>
                <a:latin typeface="Consolas" panose="020B0609020204030204" pitchFamily="49" charset="0"/>
              </a:rPr>
              <a:t>&gt; </a:t>
            </a:r>
            <a:endParaRPr lang="en-US" sz="15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786C39-E74C-499A-A897-786447D0582A}"/>
              </a:ext>
            </a:extLst>
          </p:cNvPr>
          <p:cNvSpPr/>
          <p:nvPr/>
        </p:nvSpPr>
        <p:spPr>
          <a:xfrm>
            <a:off x="476157" y="2293591"/>
            <a:ext cx="653480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en-US" altLang="en-US" sz="1500" b="0" dirty="0">
                <a:solidFill>
                  <a:srgbClr val="7A7A7A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1500" b="0" dirty="0">
                <a:solidFill>
                  <a:srgbClr val="016CFF"/>
                </a:solidFill>
                <a:latin typeface="Consolas" panose="020B0609020204030204" pitchFamily="49" charset="0"/>
              </a:rPr>
              <a:t>html</a:t>
            </a:r>
            <a:r>
              <a:rPr lang="en-US" altLang="en-US" sz="1500" b="0" dirty="0">
                <a:solidFill>
                  <a:srgbClr val="7A7A7A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1500" b="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</a:p>
          <a:p>
            <a:pPr lvl="0" eaLnBrk="0" hangingPunct="0"/>
            <a:r>
              <a:rPr lang="en-US" altLang="en-US" sz="1500" b="0" dirty="0">
                <a:solidFill>
                  <a:srgbClr val="7A7A7A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1500" b="0" dirty="0">
                <a:solidFill>
                  <a:srgbClr val="016CFF"/>
                </a:solidFill>
                <a:latin typeface="Consolas" panose="020B0609020204030204" pitchFamily="49" charset="0"/>
              </a:rPr>
              <a:t>head</a:t>
            </a:r>
            <a:r>
              <a:rPr lang="en-US" altLang="en-US" sz="1500" b="0" dirty="0">
                <a:solidFill>
                  <a:srgbClr val="7A7A7A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1500" b="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</a:p>
          <a:p>
            <a:pPr lvl="0" eaLnBrk="0" hangingPunct="0"/>
            <a:r>
              <a:rPr lang="en-US" altLang="en-US" sz="1500" b="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500" b="0" dirty="0">
                <a:solidFill>
                  <a:srgbClr val="7A7A7A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1500" b="0" dirty="0">
                <a:solidFill>
                  <a:srgbClr val="016CFF"/>
                </a:solidFill>
                <a:latin typeface="Consolas" panose="020B0609020204030204" pitchFamily="49" charset="0"/>
              </a:rPr>
              <a:t>title</a:t>
            </a:r>
            <a:r>
              <a:rPr lang="en-US" altLang="en-US" sz="1500" b="0" dirty="0">
                <a:solidFill>
                  <a:srgbClr val="7A7A7A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1500" b="0" dirty="0">
                <a:solidFill>
                  <a:srgbClr val="3B3B3B"/>
                </a:solidFill>
                <a:latin typeface="Consolas" panose="020B0609020204030204" pitchFamily="49" charset="0"/>
              </a:rPr>
              <a:t>My Page</a:t>
            </a:r>
            <a:r>
              <a:rPr lang="en-US" altLang="en-US" sz="1500" b="0" dirty="0">
                <a:solidFill>
                  <a:srgbClr val="7A7A7A"/>
                </a:solidFill>
                <a:latin typeface="Consolas" panose="020B0609020204030204" pitchFamily="49" charset="0"/>
              </a:rPr>
              <a:t>&lt;/</a:t>
            </a:r>
            <a:r>
              <a:rPr lang="en-US" altLang="en-US" sz="1500" b="0" dirty="0">
                <a:solidFill>
                  <a:srgbClr val="016CFF"/>
                </a:solidFill>
                <a:latin typeface="Consolas" panose="020B0609020204030204" pitchFamily="49" charset="0"/>
              </a:rPr>
              <a:t>title</a:t>
            </a:r>
            <a:r>
              <a:rPr lang="en-US" altLang="en-US" sz="1500" b="0" dirty="0">
                <a:solidFill>
                  <a:srgbClr val="7A7A7A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1500" b="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2885EC-A6A9-428D-A74F-592EBD8CEF49}"/>
              </a:ext>
            </a:extLst>
          </p:cNvPr>
          <p:cNvSpPr/>
          <p:nvPr/>
        </p:nvSpPr>
        <p:spPr>
          <a:xfrm>
            <a:off x="476157" y="3361435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hangingPunct="0"/>
            <a:r>
              <a:rPr lang="en-US" altLang="en-US" sz="1500" b="0" dirty="0">
                <a:solidFill>
                  <a:srgbClr val="7A7A7A"/>
                </a:solidFill>
                <a:latin typeface="Consolas" panose="020B0609020204030204" pitchFamily="49" charset="0"/>
              </a:rPr>
              <a:t>&lt;/</a:t>
            </a:r>
            <a:r>
              <a:rPr lang="en-US" altLang="en-US" sz="1500" b="0" dirty="0">
                <a:solidFill>
                  <a:srgbClr val="016CFF"/>
                </a:solidFill>
                <a:latin typeface="Consolas" panose="020B0609020204030204" pitchFamily="49" charset="0"/>
              </a:rPr>
              <a:t>head</a:t>
            </a:r>
            <a:r>
              <a:rPr lang="en-US" altLang="en-US" sz="1500" b="0" dirty="0">
                <a:solidFill>
                  <a:srgbClr val="7A7A7A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1500" b="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</a:p>
          <a:p>
            <a:pPr lvl="0" eaLnBrk="0" hangingPunct="0"/>
            <a:r>
              <a:rPr lang="en-US" altLang="en-US" sz="1500" b="0" dirty="0">
                <a:solidFill>
                  <a:srgbClr val="7A7A7A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1500" b="0" dirty="0">
                <a:solidFill>
                  <a:srgbClr val="016CFF"/>
                </a:solidFill>
                <a:latin typeface="Consolas" panose="020B0609020204030204" pitchFamily="49" charset="0"/>
              </a:rPr>
              <a:t>body</a:t>
            </a:r>
            <a:r>
              <a:rPr lang="en-US" altLang="en-US" sz="1500" b="0" dirty="0">
                <a:solidFill>
                  <a:srgbClr val="7A7A7A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1500" b="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</a:p>
          <a:p>
            <a:pPr lvl="0" eaLnBrk="0" hangingPunct="0"/>
            <a:r>
              <a:rPr lang="en-US" altLang="en-US" sz="1500" b="0" dirty="0">
                <a:solidFill>
                  <a:srgbClr val="3B3B3B"/>
                </a:solidFill>
                <a:latin typeface="Consolas" panose="020B0609020204030204" pitchFamily="49" charset="0"/>
              </a:rPr>
              <a:t>... </a:t>
            </a:r>
          </a:p>
          <a:p>
            <a:pPr lvl="0" eaLnBrk="0" hangingPunct="0"/>
            <a:r>
              <a:rPr lang="en-US" altLang="en-US" sz="1500" b="0" dirty="0">
                <a:solidFill>
                  <a:srgbClr val="7A7A7A"/>
                </a:solidFill>
                <a:latin typeface="Consolas" panose="020B0609020204030204" pitchFamily="49" charset="0"/>
              </a:rPr>
              <a:t>&lt;/</a:t>
            </a:r>
            <a:r>
              <a:rPr lang="en-US" altLang="en-US" sz="1500" b="0" dirty="0">
                <a:solidFill>
                  <a:srgbClr val="016CFF"/>
                </a:solidFill>
                <a:latin typeface="Consolas" panose="020B0609020204030204" pitchFamily="49" charset="0"/>
              </a:rPr>
              <a:t>body</a:t>
            </a:r>
            <a:r>
              <a:rPr lang="en-US" altLang="en-US" sz="1500" b="0" dirty="0">
                <a:solidFill>
                  <a:srgbClr val="7A7A7A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1500" b="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</a:p>
          <a:p>
            <a:pPr lvl="0" eaLnBrk="0" hangingPunct="0"/>
            <a:r>
              <a:rPr lang="en-US" altLang="en-US" sz="1500" b="0" dirty="0">
                <a:solidFill>
                  <a:srgbClr val="7A7A7A"/>
                </a:solidFill>
                <a:latin typeface="Consolas" panose="020B0609020204030204" pitchFamily="49" charset="0"/>
              </a:rPr>
              <a:t>&lt;/</a:t>
            </a:r>
            <a:r>
              <a:rPr lang="en-US" altLang="en-US" sz="1500" b="0" dirty="0">
                <a:solidFill>
                  <a:srgbClr val="016CFF"/>
                </a:solidFill>
                <a:latin typeface="Consolas" panose="020B0609020204030204" pitchFamily="49" charset="0"/>
              </a:rPr>
              <a:t>html</a:t>
            </a:r>
            <a:r>
              <a:rPr lang="en-US" altLang="en-US" sz="1500" b="0" dirty="0">
                <a:solidFill>
                  <a:srgbClr val="7A7A7A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1500" b="0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109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extLst mod="1">
    <p:ext uri="{E180D4A7-C9FB-4DFB-919C-405C955672EB}">
      <p14:showEvtLst xmlns:p14="http://schemas.microsoft.com/office/powerpoint/2010/main">
        <p14:playEvt time="15362" objId="5"/>
        <p14:stopEvt time="21888" objId="5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CC046-40E7-4C92-A4E5-B65F6A7B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 - Injector Plugin</a:t>
            </a:r>
          </a:p>
        </p:txBody>
      </p:sp>
      <p:pic>
        <p:nvPicPr>
          <p:cNvPr id="14" name="Injector 1">
            <a:hlinkClick r:id="" action="ppaction://media"/>
            <a:extLst>
              <a:ext uri="{FF2B5EF4-FFF2-40B4-BE49-F238E27FC236}">
                <a16:creationId xmlns:a16="http://schemas.microsoft.com/office/drawing/2014/main" id="{AFF27003-DF65-40D1-B8B3-002BEF6CF4B0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150" y="1415504"/>
            <a:ext cx="8488363" cy="47747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539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5362" objId="5"/>
        <p14:stopEvt time="21888" objId="5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CC046-40E7-4C92-A4E5-B65F6A7B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 - Injector Plugin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94CB8D-0A4C-481A-861F-DA36AA576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150" y="1442541"/>
            <a:ext cx="8524875" cy="47952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380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extLst mod="1">
    <p:ext uri="{E180D4A7-C9FB-4DFB-919C-405C955672EB}">
      <p14:showEvtLst xmlns:p14="http://schemas.microsoft.com/office/powerpoint/2010/main">
        <p14:playEvt time="15362" objId="5"/>
        <p14:stopEvt time="21888" objId="5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CC046-40E7-4C92-A4E5-B65F6A7B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 - Injector Plugin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8283F1-7AD4-4087-BD9B-6C5580166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150" y="1452066"/>
            <a:ext cx="8524875" cy="47952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547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extLst mod="1">
    <p:ext uri="{E180D4A7-C9FB-4DFB-919C-405C955672EB}">
      <p14:showEvtLst xmlns:p14="http://schemas.microsoft.com/office/powerpoint/2010/main">
        <p14:playEvt time="15362" objId="5"/>
        <p14:stopEvt time="21888" objId="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7CEC081-414D-4655-8CBA-D775D8AE3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MPages</a:t>
            </a:r>
            <a:r>
              <a:rPr lang="en-US" dirty="0"/>
              <a:t> GAIA is a </a:t>
            </a:r>
            <a:r>
              <a:rPr lang="en-US" dirty="0">
                <a:solidFill>
                  <a:schemeClr val="accent1"/>
                </a:solidFill>
              </a:rPr>
              <a:t>highly extensible</a:t>
            </a:r>
            <a:r>
              <a:rPr lang="en-US" dirty="0"/>
              <a:t> development ecosystem </a:t>
            </a:r>
            <a:r>
              <a:rPr lang="en-US" dirty="0">
                <a:solidFill>
                  <a:srgbClr val="4294D6"/>
                </a:solidFill>
              </a:rPr>
              <a:t>streamlining</a:t>
            </a:r>
            <a:r>
              <a:rPr lang="en-US" dirty="0"/>
              <a:t> the </a:t>
            </a:r>
            <a:r>
              <a:rPr lang="en-US" dirty="0" err="1"/>
              <a:t>MPages</a:t>
            </a:r>
            <a:r>
              <a:rPr lang="en-US" dirty="0"/>
              <a:t> development process.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2" descr="https://raw.github.cerner.com/MPagesEcosystem/mpage-gaia/master/logo/logo-alpha.png">
            <a:extLst>
              <a:ext uri="{FF2B5EF4-FFF2-40B4-BE49-F238E27FC236}">
                <a16:creationId xmlns:a16="http://schemas.microsoft.com/office/drawing/2014/main" id="{D5915BA2-7A6B-4AFB-B109-16A344EC5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357" y="993513"/>
            <a:ext cx="2693194" cy="267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183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GAIA - Live Dev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8534270" cy="5101979"/>
          </a:xfrm>
        </p:spPr>
        <p:txBody>
          <a:bodyPr/>
          <a:lstStyle/>
          <a:p>
            <a:r>
              <a:rPr lang="en-US" sz="2000" dirty="0"/>
              <a:t>Configures the injector and millennium proxy.</a:t>
            </a:r>
          </a:p>
          <a:p>
            <a:r>
              <a:rPr lang="en-US" sz="2000" dirty="0"/>
              <a:t>Allows launching an injected </a:t>
            </a:r>
            <a:r>
              <a:rPr lang="en-US" sz="2000" dirty="0" err="1"/>
              <a:t>MPage</a:t>
            </a:r>
            <a:r>
              <a:rPr lang="en-US" sz="2000" dirty="0"/>
              <a:t> with minimum effort.</a:t>
            </a:r>
          </a:p>
          <a:p>
            <a:endParaRPr lang="en-US" dirty="0"/>
          </a:p>
        </p:txBody>
      </p:sp>
      <p:pic>
        <p:nvPicPr>
          <p:cNvPr id="7" name="LiveDev">
            <a:hlinkClick r:id="" action="ppaction://media"/>
            <a:extLst>
              <a:ext uri="{FF2B5EF4-FFF2-40B4-BE49-F238E27FC236}">
                <a16:creationId xmlns:a16="http://schemas.microsoft.com/office/drawing/2014/main" id="{2B8C91B4-C318-4AB5-9BEF-5D66D6EC5E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7503" y="2011986"/>
            <a:ext cx="7769160" cy="437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479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GAIA - Live Dev Plugin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8063C3-03F3-4377-8143-97FE4F62B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430337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28293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4618-BD1D-46C6-98EA-31021238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Fusion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E2CC2A-8DC2-4F0D-BD1E-ABA14B876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357" y="2134570"/>
            <a:ext cx="3314286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3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2B4D-8696-491C-AA8D-AC183D57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14" y="1"/>
            <a:ext cx="6658902" cy="860612"/>
          </a:xfrm>
        </p:spPr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0ECEC-8316-4141-A8A2-7851529CE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What is it?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MPages</a:t>
            </a:r>
            <a:r>
              <a:rPr lang="en-US" dirty="0">
                <a:solidFill>
                  <a:schemeClr val="accent1"/>
                </a:solidFill>
              </a:rPr>
              <a:t> Fusion </a:t>
            </a:r>
            <a:r>
              <a:rPr lang="en-US" dirty="0"/>
              <a:t>is a Code Companion Library of </a:t>
            </a:r>
            <a:r>
              <a:rPr lang="en-US" dirty="0">
                <a:solidFill>
                  <a:schemeClr val="accent1"/>
                </a:solidFill>
              </a:rPr>
              <a:t>reusable</a:t>
            </a:r>
            <a:r>
              <a:rPr lang="en-US" dirty="0"/>
              <a:t> UI elements that are inherently </a:t>
            </a:r>
            <a:r>
              <a:rPr lang="en-US" dirty="0">
                <a:solidFill>
                  <a:schemeClr val="accent1"/>
                </a:solidFill>
              </a:rPr>
              <a:t>responsive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aligned</a:t>
            </a:r>
            <a:r>
              <a:rPr lang="en-US" dirty="0"/>
              <a:t> with One Cerner Style.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Who should use Fusion?</a:t>
            </a:r>
          </a:p>
          <a:p>
            <a:pPr marL="457200" lvl="1" indent="0">
              <a:buNone/>
            </a:pPr>
            <a:r>
              <a:rPr lang="en-US" dirty="0"/>
              <a:t>All Cerner and Client Engineers should use Fusion for </a:t>
            </a:r>
            <a:r>
              <a:rPr lang="en-US" dirty="0" err="1"/>
              <a:t>MPages</a:t>
            </a:r>
            <a:r>
              <a:rPr lang="en-US" dirty="0"/>
              <a:t> Development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Guiding Principles</a:t>
            </a:r>
          </a:p>
          <a:p>
            <a:pPr lvl="1">
              <a:buClr>
                <a:srgbClr val="7BC143"/>
              </a:buClr>
            </a:pPr>
            <a:r>
              <a:rPr lang="en-US" dirty="0"/>
              <a:t>Consistent</a:t>
            </a:r>
          </a:p>
          <a:p>
            <a:pPr lvl="1">
              <a:buClr>
                <a:srgbClr val="7BC143"/>
              </a:buClr>
            </a:pPr>
            <a:r>
              <a:rPr lang="en-US" dirty="0"/>
              <a:t>Responsive</a:t>
            </a:r>
          </a:p>
          <a:p>
            <a:pPr lvl="1">
              <a:buClr>
                <a:srgbClr val="7BC143"/>
              </a:buClr>
            </a:pPr>
            <a:r>
              <a:rPr lang="en-US" dirty="0"/>
              <a:t>Fast</a:t>
            </a:r>
          </a:p>
          <a:p>
            <a:pPr lvl="1">
              <a:buClr>
                <a:srgbClr val="7BC143"/>
              </a:buClr>
            </a:pPr>
            <a:r>
              <a:rPr lang="en-US" dirty="0"/>
              <a:t>Integrates easily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09D07-B491-4FA7-9950-6AFE079A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6" y="-11373"/>
            <a:ext cx="1025173" cy="8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67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2B4D-8696-491C-AA8D-AC183D57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14" y="1"/>
            <a:ext cx="6658902" cy="860612"/>
          </a:xfrm>
        </p:spPr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0ECEC-8316-4141-A8A2-7851529CE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35" y="1240972"/>
            <a:ext cx="8845419" cy="5112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Reusable</a:t>
            </a:r>
            <a:r>
              <a:rPr lang="en-US" dirty="0"/>
              <a:t> UI controls that can be </a:t>
            </a:r>
            <a:r>
              <a:rPr lang="en-US" dirty="0">
                <a:solidFill>
                  <a:srgbClr val="0070C0"/>
                </a:solidFill>
              </a:rPr>
              <a:t>updated centrally </a:t>
            </a:r>
            <a:r>
              <a:rPr lang="en-US" dirty="0"/>
              <a:t>to ensure a </a:t>
            </a:r>
            <a:r>
              <a:rPr lang="en-US" dirty="0">
                <a:solidFill>
                  <a:srgbClr val="0070C0"/>
                </a:solidFill>
              </a:rPr>
              <a:t>consistent</a:t>
            </a:r>
            <a:r>
              <a:rPr lang="en-US" dirty="0"/>
              <a:t> user experience.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09D07-B491-4FA7-9950-6AFE079A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6" y="-11373"/>
            <a:ext cx="1025173" cy="871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BA0F9D-5DC1-409C-9237-82A0D171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74" y="2472167"/>
            <a:ext cx="6532775" cy="353123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303C58-7908-4866-8221-EF8BC7754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65" y="2973594"/>
            <a:ext cx="7626285" cy="126418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C1D4C-60D6-4445-99A0-34B788780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64" y="4444692"/>
            <a:ext cx="7175128" cy="169110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11EB1B-7ECC-4112-972D-4A0B45BA4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028" y="2659960"/>
            <a:ext cx="6042201" cy="343815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91F1FE-16DE-4457-B1BE-67FB93C44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169" y="2898434"/>
            <a:ext cx="4631750" cy="311279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D76244-9754-48AA-81F8-9F8E41B55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9209" y="2556548"/>
            <a:ext cx="5920180" cy="379656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325A47-423E-4F74-A8BF-AAD3D18890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9949" y="2666892"/>
            <a:ext cx="6692221" cy="218535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C5C4E-7A50-4BF4-81A4-02B8EBEA50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0490" y="2561580"/>
            <a:ext cx="6380605" cy="366708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393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2B4D-8696-491C-AA8D-AC183D57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14" y="1"/>
            <a:ext cx="6658902" cy="860612"/>
          </a:xfrm>
        </p:spPr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0ECEC-8316-4141-A8A2-7851529CE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35" y="1240972"/>
            <a:ext cx="8845419" cy="5112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controls are </a:t>
            </a:r>
            <a:r>
              <a:rPr lang="en-US" dirty="0">
                <a:solidFill>
                  <a:srgbClr val="0070C0"/>
                </a:solidFill>
              </a:rPr>
              <a:t>responsive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adapt</a:t>
            </a:r>
            <a:r>
              <a:rPr lang="en-US" dirty="0"/>
              <a:t> to the device and screen size being used.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09D07-B491-4FA7-9950-6AFE079A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6" y="-11373"/>
            <a:ext cx="1025173" cy="871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A29B65-1098-4DF3-9AB7-ADFEB3026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90" y="2385695"/>
            <a:ext cx="7400012" cy="39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57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2B4D-8696-491C-AA8D-AC183D57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14" y="1"/>
            <a:ext cx="6658902" cy="860612"/>
          </a:xfrm>
        </p:spPr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0ECEC-8316-4141-A8A2-7851529CE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35" y="1240972"/>
            <a:ext cx="8845419" cy="5112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Fusion elements and implementations are </a:t>
            </a:r>
            <a:r>
              <a:rPr lang="en-US" dirty="0">
                <a:solidFill>
                  <a:srgbClr val="0070C0"/>
                </a:solidFill>
              </a:rPr>
              <a:t>performance tested </a:t>
            </a:r>
            <a:r>
              <a:rPr lang="en-US" dirty="0"/>
              <a:t>and validated in the Abilities Lab to ensure </a:t>
            </a:r>
            <a:r>
              <a:rPr lang="en-US" dirty="0">
                <a:solidFill>
                  <a:srgbClr val="0070C0"/>
                </a:solidFill>
              </a:rPr>
              <a:t>optimized</a:t>
            </a:r>
            <a:r>
              <a:rPr lang="en-US" dirty="0"/>
              <a:t> performance.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09D07-B491-4FA7-9950-6AFE079A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6" y="-11373"/>
            <a:ext cx="1025173" cy="871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0FE309-B755-4E27-8D1E-3878ECBD2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0971" y="3298423"/>
            <a:ext cx="4877321" cy="29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28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2B4D-8696-491C-AA8D-AC183D57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14" y="1"/>
            <a:ext cx="6658902" cy="860612"/>
          </a:xfrm>
        </p:spPr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0ECEC-8316-4141-A8A2-7851529CE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35" y="1240972"/>
            <a:ext cx="8845419" cy="51121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Easily integrates within an existing application.  </a:t>
            </a:r>
            <a:r>
              <a:rPr lang="en-US" dirty="0">
                <a:solidFill>
                  <a:srgbClr val="0070C0"/>
                </a:solidFill>
              </a:rPr>
              <a:t>No complete rewrite </a:t>
            </a:r>
            <a:r>
              <a:rPr lang="en-US" dirty="0"/>
              <a:t>and provides a </a:t>
            </a:r>
            <a:r>
              <a:rPr lang="en-US" dirty="0">
                <a:solidFill>
                  <a:srgbClr val="0070C0"/>
                </a:solidFill>
              </a:rPr>
              <a:t>path for migration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09D07-B491-4FA7-9950-6AFE079A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6" y="-11373"/>
            <a:ext cx="1025173" cy="871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761150-D627-479B-ACC3-0BB44E647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32" y="2101544"/>
            <a:ext cx="7437748" cy="433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95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2B4D-8696-491C-AA8D-AC183D57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14" y="1"/>
            <a:ext cx="6658902" cy="860612"/>
          </a:xfrm>
        </p:spPr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0ECEC-8316-4141-A8A2-7851529CE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35" y="1240972"/>
            <a:ext cx="8845419" cy="51121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Full API documentation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User guides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09D07-B491-4FA7-9950-6AFE079A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6" y="-11373"/>
            <a:ext cx="1025173" cy="8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8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5328536"/>
          </a:xfrm>
        </p:spPr>
        <p:txBody>
          <a:bodyPr/>
          <a:lstStyle/>
          <a:p>
            <a:r>
              <a:rPr lang="en-US" dirty="0"/>
              <a:t>30 minutes or less to setup an </a:t>
            </a:r>
            <a:r>
              <a:rPr lang="en-US" dirty="0" err="1"/>
              <a:t>MPages</a:t>
            </a:r>
            <a:r>
              <a:rPr lang="en-US" dirty="0"/>
              <a:t> development environment.</a:t>
            </a:r>
          </a:p>
          <a:p>
            <a:r>
              <a:rPr lang="en-US" dirty="0"/>
              <a:t>Quick feedback cycle.</a:t>
            </a:r>
          </a:p>
          <a:p>
            <a:r>
              <a:rPr lang="en-US" dirty="0"/>
              <a:t>One-stop-shop for development tools.</a:t>
            </a:r>
          </a:p>
          <a:p>
            <a:r>
              <a:rPr lang="en-US" dirty="0"/>
              <a:t>Always current development ecosystem.</a:t>
            </a:r>
          </a:p>
          <a:p>
            <a:r>
              <a:rPr lang="en-US" dirty="0"/>
              <a:t>Developer focus on content and functionality.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921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53285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Start the GAIA server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3F950-1C9F-4B03-B2BF-0C9EA1ECA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1730873"/>
            <a:ext cx="8320056" cy="481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81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280160"/>
            <a:ext cx="8534270" cy="508331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Access GAIA via browser http://localhost:9001/app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153D4-7CCD-4308-B315-E2EC1CB9B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7" y="1825067"/>
            <a:ext cx="8251493" cy="444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44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A7222-B81C-4F90-A31D-9FF85CD8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 – Linter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8F206-95AF-4080-99B0-CE6F2D316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dirty="0" err="1"/>
              <a:t>ESLint</a:t>
            </a:r>
            <a:r>
              <a:rPr lang="en-US" dirty="0"/>
              <a:t> to scan code for style errors.</a:t>
            </a:r>
          </a:p>
          <a:p>
            <a:r>
              <a:rPr lang="en-US" dirty="0"/>
              <a:t>Identifies potential bugs at compile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51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A7222-B81C-4F90-A31D-9FF85CD8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 – Linter Plugin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2EFA98-181E-4B74-9D86-C2E08DEAF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332656"/>
            <a:ext cx="8599488" cy="48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64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A7222-B81C-4F90-A31D-9FF85CD8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 - Unit Testing</a:t>
            </a:r>
          </a:p>
        </p:txBody>
      </p:sp>
      <p:pic>
        <p:nvPicPr>
          <p:cNvPr id="6" name="Unit Test UI">
            <a:hlinkClick r:id="" action="ppaction://media"/>
            <a:extLst>
              <a:ext uri="{FF2B5EF4-FFF2-40B4-BE49-F238E27FC236}">
                <a16:creationId xmlns:a16="http://schemas.microsoft.com/office/drawing/2014/main" id="{6E8CEDEC-2D1A-42B7-81BA-4144E0CFAB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150" y="1371253"/>
            <a:ext cx="8431213" cy="47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0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A7222-B81C-4F90-A31D-9FF85CD8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 - </a:t>
            </a:r>
            <a:r>
              <a:rPr lang="en-US" dirty="0" err="1"/>
              <a:t>JSDoc</a:t>
            </a:r>
            <a:r>
              <a:rPr lang="en-US" dirty="0"/>
              <a:t> Plugin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07169-C224-448E-BFB1-AE1A1C63D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49" y="1280160"/>
            <a:ext cx="8515609" cy="510197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Automatically generates documentation by reading code comments.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69122-A800-4BFD-8D69-23CCBBC41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93" y="1690079"/>
            <a:ext cx="8440965" cy="46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458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heme/theme1.xml><?xml version="1.0" encoding="utf-8"?>
<a:theme xmlns:a="http://schemas.openxmlformats.org/drawingml/2006/main" name="Cerner_Template_2.1">
  <a:themeElements>
    <a:clrScheme name="Cerner Color Palette_2.0">
      <a:dk1>
        <a:srgbClr val="393D41"/>
      </a:dk1>
      <a:lt1>
        <a:srgbClr val="FFFFFF"/>
      </a:lt1>
      <a:dk2>
        <a:srgbClr val="393D41"/>
      </a:dk2>
      <a:lt2>
        <a:srgbClr val="FFFFFF"/>
      </a:lt2>
      <a:accent1>
        <a:srgbClr val="0D94D2"/>
      </a:accent1>
      <a:accent2>
        <a:srgbClr val="7BC143"/>
      </a:accent2>
      <a:accent3>
        <a:srgbClr val="6A737B"/>
      </a:accent3>
      <a:accent4>
        <a:srgbClr val="4DC5FF"/>
      </a:accent4>
      <a:accent5>
        <a:srgbClr val="B4B8BD"/>
      </a:accent5>
      <a:accent6>
        <a:srgbClr val="7C2B83"/>
      </a:accent6>
      <a:hlink>
        <a:srgbClr val="1A93D7"/>
      </a:hlink>
      <a:folHlink>
        <a:srgbClr val="393D4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4269F91-502B-469C-B4F1-73B7B43181D8}" vid="{28F89DDC-E2F6-4311-ACD8-8E2E745EEC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Cerner_Template_2.1</Template>
  <TotalTime>1585</TotalTime>
  <Words>444</Words>
  <Application>Microsoft Office PowerPoint</Application>
  <PresentationFormat>On-screen Show (4:3)</PresentationFormat>
  <Paragraphs>91</Paragraphs>
  <Slides>28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ＭＳ Ｐゴシック</vt:lpstr>
      <vt:lpstr>Arial</vt:lpstr>
      <vt:lpstr>Calibri</vt:lpstr>
      <vt:lpstr>Consolas</vt:lpstr>
      <vt:lpstr>Franklin Gothic Book</vt:lpstr>
      <vt:lpstr>Wingdings</vt:lpstr>
      <vt:lpstr>Cerner_Template_2.1</vt:lpstr>
      <vt:lpstr>Welcome!  MPages GAIA and FUSION </vt:lpstr>
      <vt:lpstr>GAIA</vt:lpstr>
      <vt:lpstr>GAIA</vt:lpstr>
      <vt:lpstr>GAIA</vt:lpstr>
      <vt:lpstr>GAIA</vt:lpstr>
      <vt:lpstr>GAIA – Linter Plugin</vt:lpstr>
      <vt:lpstr>GAIA – Linter Plugin</vt:lpstr>
      <vt:lpstr>GAIA - Unit Testing</vt:lpstr>
      <vt:lpstr>GAIA - JSDoc Plugin</vt:lpstr>
      <vt:lpstr>GAIA - Webpack Plugin</vt:lpstr>
      <vt:lpstr>GAIA - Webpack Plugin</vt:lpstr>
      <vt:lpstr>GAIA - Millennium Proxy</vt:lpstr>
      <vt:lpstr>GAIA - Millennium Proxy</vt:lpstr>
      <vt:lpstr>GAIA - Millennium Proxy</vt:lpstr>
      <vt:lpstr>GAIA - Injector Plugin</vt:lpstr>
      <vt:lpstr>GAIA - Injector Plugin</vt:lpstr>
      <vt:lpstr>GAIA - Injector Plugin</vt:lpstr>
      <vt:lpstr>GAIA - Injector Plugin</vt:lpstr>
      <vt:lpstr>GAIA - Injector Plugin</vt:lpstr>
      <vt:lpstr>GAIA - Live Dev Plugin</vt:lpstr>
      <vt:lpstr>GAIA - Live Dev Plugin</vt:lpstr>
      <vt:lpstr>MPages Fusion</vt:lpstr>
      <vt:lpstr>MPages Fusion</vt:lpstr>
      <vt:lpstr>MPages Fusion</vt:lpstr>
      <vt:lpstr>MPages Fusion</vt:lpstr>
      <vt:lpstr>MPages Fusion</vt:lpstr>
      <vt:lpstr>MPages Fusion</vt:lpstr>
      <vt:lpstr>MPages Fusion</vt:lpstr>
    </vt:vector>
  </TitlesOfParts>
  <Company>Cerner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Johnson,Jordin</dc:creator>
  <cp:lastModifiedBy>Heits,Brian</cp:lastModifiedBy>
  <cp:revision>201</cp:revision>
  <cp:lastPrinted>2014-07-18T00:05:08Z</cp:lastPrinted>
  <dcterms:created xsi:type="dcterms:W3CDTF">2015-01-15T15:30:59Z</dcterms:created>
  <dcterms:modified xsi:type="dcterms:W3CDTF">2019-07-08T00:20:19Z</dcterms:modified>
</cp:coreProperties>
</file>